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60" r:id="rId5"/>
    <p:sldMasterId id="2147483666" r:id="rId6"/>
  </p:sldMasterIdLst>
  <p:notesMasterIdLst>
    <p:notesMasterId r:id="rId42"/>
  </p:notesMasterIdLst>
  <p:handoutMasterIdLst>
    <p:handoutMasterId r:id="rId43"/>
  </p:handoutMasterIdLst>
  <p:sldIdLst>
    <p:sldId id="256" r:id="rId7"/>
    <p:sldId id="257" r:id="rId8"/>
    <p:sldId id="296" r:id="rId9"/>
    <p:sldId id="258" r:id="rId10"/>
    <p:sldId id="301" r:id="rId11"/>
    <p:sldId id="260" r:id="rId12"/>
    <p:sldId id="297" r:id="rId13"/>
    <p:sldId id="263" r:id="rId14"/>
    <p:sldId id="262" r:id="rId15"/>
    <p:sldId id="264" r:id="rId16"/>
    <p:sldId id="265" r:id="rId17"/>
    <p:sldId id="291" r:id="rId18"/>
    <p:sldId id="267" r:id="rId19"/>
    <p:sldId id="292" r:id="rId20"/>
    <p:sldId id="294" r:id="rId21"/>
    <p:sldId id="300" r:id="rId22"/>
    <p:sldId id="299" r:id="rId23"/>
    <p:sldId id="271" r:id="rId24"/>
    <p:sldId id="272" r:id="rId25"/>
    <p:sldId id="274" r:id="rId26"/>
    <p:sldId id="275" r:id="rId27"/>
    <p:sldId id="273" r:id="rId28"/>
    <p:sldId id="293" r:id="rId29"/>
    <p:sldId id="277" r:id="rId30"/>
    <p:sldId id="280" r:id="rId31"/>
    <p:sldId id="281" r:id="rId32"/>
    <p:sldId id="282" r:id="rId33"/>
    <p:sldId id="283" r:id="rId34"/>
    <p:sldId id="284" r:id="rId35"/>
    <p:sldId id="285" r:id="rId36"/>
    <p:sldId id="286" r:id="rId37"/>
    <p:sldId id="287" r:id="rId38"/>
    <p:sldId id="288" r:id="rId39"/>
    <p:sldId id="289" r:id="rId40"/>
    <p:sldId id="295"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GURUNG, Santosh" initials="GS" lastIdx="6" clrIdx="6">
    <p:extLst>
      <p:ext uri="{19B8F6BF-5375-455C-9EA6-DF929625EA0E}">
        <p15:presenceInfo xmlns:p15="http://schemas.microsoft.com/office/powerpoint/2012/main" userId="S::gurungs@who.int::a782520f-cabd-43b3-948d-3962c9dcd38d" providerId="AD"/>
      </p:ext>
    </p:extLst>
  </p:cmAuthor>
  <p:cmAuthor id="1" name="MAYIGANE, Landry Ndriko" initials="MN" lastIdx="1" clrIdx="0">
    <p:extLst>
      <p:ext uri="{19B8F6BF-5375-455C-9EA6-DF929625EA0E}">
        <p15:presenceInfo xmlns:p15="http://schemas.microsoft.com/office/powerpoint/2012/main" userId="S::mayiganel@who.int::5bcdd02e-6bd9-497d-a938-c18e9b426efb" providerId="AD"/>
      </p:ext>
    </p:extLst>
  </p:cmAuthor>
  <p:cmAuthor id="8" name="BAHL, Jhilmil" initials="BJ" lastIdx="17" clrIdx="7">
    <p:extLst>
      <p:ext uri="{19B8F6BF-5375-455C-9EA6-DF929625EA0E}">
        <p15:presenceInfo xmlns:p15="http://schemas.microsoft.com/office/powerpoint/2012/main" userId="S::bahlj@who.int::7c1caab9-eb59-491f-9c8a-4461abf34058" providerId="AD"/>
      </p:ext>
    </p:extLst>
  </p:cmAuthor>
  <p:cmAuthor id="2" name="Denis" initials="D" lastIdx="20" clrIdx="1">
    <p:extLst>
      <p:ext uri="{19B8F6BF-5375-455C-9EA6-DF929625EA0E}">
        <p15:presenceInfo xmlns:p15="http://schemas.microsoft.com/office/powerpoint/2012/main" userId="Denis" providerId="None"/>
      </p:ext>
    </p:extLst>
  </p:cmAuthor>
  <p:cmAuthor id="9" name="GOLDIN, Shoshanna" initials="GS" lastIdx="6" clrIdx="8">
    <p:extLst>
      <p:ext uri="{19B8F6BF-5375-455C-9EA6-DF929625EA0E}">
        <p15:presenceInfo xmlns:p15="http://schemas.microsoft.com/office/powerpoint/2012/main" userId="S::goldins@who.int::f0edda84-593e-4b91-92ee-16e23de29c3f" providerId="AD"/>
      </p:ext>
    </p:extLst>
  </p:cmAuthor>
  <p:cmAuthor id="3" name="COPPER, Frederik Anton" initials="CFA" lastIdx="13" clrIdx="2">
    <p:extLst>
      <p:ext uri="{19B8F6BF-5375-455C-9EA6-DF929625EA0E}">
        <p15:presenceInfo xmlns:p15="http://schemas.microsoft.com/office/powerpoint/2012/main" userId="S::copperf@who.int::0f901088-783c-438a-8209-1f3e953b174f" providerId="AD"/>
      </p:ext>
    </p:extLst>
  </p:cmAuthor>
  <p:cmAuthor id="4" name="VENTE, Candice" initials="VC" lastIdx="20" clrIdx="3">
    <p:extLst>
      <p:ext uri="{19B8F6BF-5375-455C-9EA6-DF929625EA0E}">
        <p15:presenceInfo xmlns:p15="http://schemas.microsoft.com/office/powerpoint/2012/main" userId="S::ventec@who.int::8f353e18-bd2e-4779-a174-5920aa7a3ee8" providerId="AD"/>
      </p:ext>
    </p:extLst>
  </p:cmAuthor>
  <p:cmAuthor id="5" name="BELL, Allan" initials="BA" lastIdx="2" clrIdx="4">
    <p:extLst>
      <p:ext uri="{19B8F6BF-5375-455C-9EA6-DF929625EA0E}">
        <p15:presenceInfo xmlns:p15="http://schemas.microsoft.com/office/powerpoint/2012/main" userId="S::abell@who.int::8ad7c1ce-8c94-400e-aa87-31e9b379df10" providerId="AD"/>
      </p:ext>
    </p:extLst>
  </p:cmAuthor>
  <p:cmAuthor id="6" name="DESAI, Shalini" initials="DS" lastIdx="5" clrIdx="5">
    <p:extLst>
      <p:ext uri="{19B8F6BF-5375-455C-9EA6-DF929625EA0E}">
        <p15:presenceInfo xmlns:p15="http://schemas.microsoft.com/office/powerpoint/2012/main" userId="S::sdesai@who.int::62e2c573-819b-434f-8570-d7a4950cfe6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86422"/>
    <a:srgbClr val="008DC9"/>
    <a:srgbClr val="008FCE"/>
    <a:srgbClr val="008DCF"/>
    <a:srgbClr val="A24B19"/>
    <a:srgbClr val="006A97"/>
    <a:srgbClr val="005D85"/>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CA1FC2-0CDB-48AD-AA0A-3ABD1BC36387}" v="1" dt="2020-12-21T14:10:19.8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82232" autoAdjust="0"/>
  </p:normalViewPr>
  <p:slideViewPr>
    <p:cSldViewPr snapToGrid="0">
      <p:cViewPr varScale="1">
        <p:scale>
          <a:sx n="52" d="100"/>
          <a:sy n="52" d="100"/>
        </p:scale>
        <p:origin x="1356" y="7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PPER, Frederik Anton" userId="0f901088-783c-438a-8209-1f3e953b174f" providerId="ADAL" clId="{EEADA381-3662-49DB-A505-CA2398F629D3}"/>
    <pc:docChg chg="modSld">
      <pc:chgData name="COPPER, Frederik Anton" userId="0f901088-783c-438a-8209-1f3e953b174f" providerId="ADAL" clId="{EEADA381-3662-49DB-A505-CA2398F629D3}" dt="2020-12-17T13:39:52.356" v="2" actId="20577"/>
      <pc:docMkLst>
        <pc:docMk/>
      </pc:docMkLst>
      <pc:sldChg chg="modNotesTx">
        <pc:chgData name="COPPER, Frederik Anton" userId="0f901088-783c-438a-8209-1f3e953b174f" providerId="ADAL" clId="{EEADA381-3662-49DB-A505-CA2398F629D3}" dt="2020-12-17T13:39:52.356" v="2" actId="20577"/>
        <pc:sldMkLst>
          <pc:docMk/>
          <pc:sldMk cId="4290403360" sldId="273"/>
        </pc:sldMkLst>
      </pc:sldChg>
    </pc:docChg>
  </pc:docChgLst>
  <pc:docChgLst>
    <pc:chgData name="COPPER, Frederik Anton" userId="0f901088-783c-438a-8209-1f3e953b174f" providerId="ADAL" clId="{E46ABACA-C937-4400-BE19-92657EEC2644}"/>
    <pc:docChg chg="modSld">
      <pc:chgData name="COPPER, Frederik Anton" userId="0f901088-783c-438a-8209-1f3e953b174f" providerId="ADAL" clId="{E46ABACA-C937-4400-BE19-92657EEC2644}" dt="2020-12-14T10:42:11.309" v="4" actId="207"/>
      <pc:docMkLst>
        <pc:docMk/>
      </pc:docMkLst>
      <pc:sldChg chg="modSp">
        <pc:chgData name="COPPER, Frederik Anton" userId="0f901088-783c-438a-8209-1f3e953b174f" providerId="ADAL" clId="{E46ABACA-C937-4400-BE19-92657EEC2644}" dt="2020-12-14T10:42:02.735" v="3" actId="207"/>
        <pc:sldMkLst>
          <pc:docMk/>
          <pc:sldMk cId="2296722580" sldId="272"/>
        </pc:sldMkLst>
        <pc:spChg chg="mod">
          <ac:chgData name="COPPER, Frederik Anton" userId="0f901088-783c-438a-8209-1f3e953b174f" providerId="ADAL" clId="{E46ABACA-C937-4400-BE19-92657EEC2644}" dt="2020-12-14T10:42:02.735" v="3" actId="207"/>
          <ac:spMkLst>
            <pc:docMk/>
            <pc:sldMk cId="2296722580" sldId="272"/>
            <ac:spMk id="5" creationId="{3E1A5D3E-4752-4F3C-9F21-38026AD79FBF}"/>
          </ac:spMkLst>
        </pc:spChg>
      </pc:sldChg>
      <pc:sldChg chg="modSp">
        <pc:chgData name="COPPER, Frederik Anton" userId="0f901088-783c-438a-8209-1f3e953b174f" providerId="ADAL" clId="{E46ABACA-C937-4400-BE19-92657EEC2644}" dt="2020-12-14T10:42:11.309" v="4" actId="207"/>
        <pc:sldMkLst>
          <pc:docMk/>
          <pc:sldMk cId="4290403360" sldId="273"/>
        </pc:sldMkLst>
        <pc:spChg chg="mod">
          <ac:chgData name="COPPER, Frederik Anton" userId="0f901088-783c-438a-8209-1f3e953b174f" providerId="ADAL" clId="{E46ABACA-C937-4400-BE19-92657EEC2644}" dt="2020-12-14T10:42:11.309" v="4" actId="207"/>
          <ac:spMkLst>
            <pc:docMk/>
            <pc:sldMk cId="4290403360" sldId="273"/>
            <ac:spMk id="5" creationId="{3E1A5D3E-4752-4F3C-9F21-38026AD79FBF}"/>
          </ac:spMkLst>
        </pc:spChg>
      </pc:sldChg>
      <pc:sldChg chg="modSp">
        <pc:chgData name="COPPER, Frederik Anton" userId="0f901088-783c-438a-8209-1f3e953b174f" providerId="ADAL" clId="{E46ABACA-C937-4400-BE19-92657EEC2644}" dt="2020-12-14T10:41:38.826" v="0" actId="207"/>
        <pc:sldMkLst>
          <pc:docMk/>
          <pc:sldMk cId="313529890" sldId="291"/>
        </pc:sldMkLst>
        <pc:spChg chg="mod">
          <ac:chgData name="COPPER, Frederik Anton" userId="0f901088-783c-438a-8209-1f3e953b174f" providerId="ADAL" clId="{E46ABACA-C937-4400-BE19-92657EEC2644}" dt="2020-12-14T10:41:38.826" v="0" actId="207"/>
          <ac:spMkLst>
            <pc:docMk/>
            <pc:sldMk cId="313529890" sldId="291"/>
            <ac:spMk id="182" creationId="{67744F97-E788-4F04-8EA4-6A6ED13C2739}"/>
          </ac:spMkLst>
        </pc:spChg>
      </pc:sldChg>
      <pc:sldChg chg="modSp">
        <pc:chgData name="COPPER, Frederik Anton" userId="0f901088-783c-438a-8209-1f3e953b174f" providerId="ADAL" clId="{E46ABACA-C937-4400-BE19-92657EEC2644}" dt="2020-12-14T10:41:49.238" v="1" actId="207"/>
        <pc:sldMkLst>
          <pc:docMk/>
          <pc:sldMk cId="2066928639" sldId="300"/>
        </pc:sldMkLst>
        <pc:spChg chg="mod">
          <ac:chgData name="COPPER, Frederik Anton" userId="0f901088-783c-438a-8209-1f3e953b174f" providerId="ADAL" clId="{E46ABACA-C937-4400-BE19-92657EEC2644}" dt="2020-12-14T10:41:49.238" v="1" actId="207"/>
          <ac:spMkLst>
            <pc:docMk/>
            <pc:sldMk cId="2066928639" sldId="300"/>
            <ac:spMk id="7" creationId="{38088F63-5C85-4C73-A832-A07EFD34C3C5}"/>
          </ac:spMkLst>
        </pc:spChg>
      </pc:sldChg>
    </pc:docChg>
  </pc:docChgLst>
  <pc:docChgLst>
    <pc:chgData name="COPPER, Frederik Anton" userId="0f901088-783c-438a-8209-1f3e953b174f" providerId="ADAL" clId="{B9CA1FC2-0CDB-48AD-AA0A-3ABD1BC36387}"/>
    <pc:docChg chg="custSel delSld modSld">
      <pc:chgData name="COPPER, Frederik Anton" userId="0f901088-783c-438a-8209-1f3e953b174f" providerId="ADAL" clId="{B9CA1FC2-0CDB-48AD-AA0A-3ABD1BC36387}" dt="2020-12-21T14:10:26.206" v="40" actId="2696"/>
      <pc:docMkLst>
        <pc:docMk/>
      </pc:docMkLst>
      <pc:sldChg chg="del">
        <pc:chgData name="COPPER, Frederik Anton" userId="0f901088-783c-438a-8209-1f3e953b174f" providerId="ADAL" clId="{B9CA1FC2-0CDB-48AD-AA0A-3ABD1BC36387}" dt="2020-12-21T14:10:26.206" v="40" actId="2696"/>
        <pc:sldMkLst>
          <pc:docMk/>
          <pc:sldMk cId="1257342258" sldId="269"/>
        </pc:sldMkLst>
      </pc:sldChg>
      <pc:sldChg chg="modSp">
        <pc:chgData name="COPPER, Frederik Anton" userId="0f901088-783c-438a-8209-1f3e953b174f" providerId="ADAL" clId="{B9CA1FC2-0CDB-48AD-AA0A-3ABD1BC36387}" dt="2020-12-20T15:36:03.880" v="39" actId="20577"/>
        <pc:sldMkLst>
          <pc:docMk/>
          <pc:sldMk cId="1026751422" sldId="293"/>
        </pc:sldMkLst>
        <pc:spChg chg="mod">
          <ac:chgData name="COPPER, Frederik Anton" userId="0f901088-783c-438a-8209-1f3e953b174f" providerId="ADAL" clId="{B9CA1FC2-0CDB-48AD-AA0A-3ABD1BC36387}" dt="2020-12-20T15:36:03.880" v="39" actId="20577"/>
          <ac:spMkLst>
            <pc:docMk/>
            <pc:sldMk cId="1026751422" sldId="293"/>
            <ac:spMk id="7" creationId="{CA32754F-DBC8-44F2-8D71-5E44FE1295A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467265F-E012-4C18-976D-749F949784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CB049D7-50E2-499B-969D-4D62B25AA5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D981BD-5526-4445-8380-17D27E8DAE2B}" type="datetimeFigureOut">
              <a:rPr lang="en-US" smtClean="0"/>
              <a:t>12/21/2020</a:t>
            </a:fld>
            <a:endParaRPr lang="en-US"/>
          </a:p>
        </p:txBody>
      </p:sp>
      <p:sp>
        <p:nvSpPr>
          <p:cNvPr id="4" name="Footer Placeholder 3">
            <a:extLst>
              <a:ext uri="{FF2B5EF4-FFF2-40B4-BE49-F238E27FC236}">
                <a16:creationId xmlns:a16="http://schemas.microsoft.com/office/drawing/2014/main" id="{A8586127-1702-4FB4-9084-D779231D238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EF782CD-0304-411A-A86B-D935595FFE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7F966A-2D82-447F-9A17-BCE9AF876DFF}" type="slidenum">
              <a:rPr lang="en-US" smtClean="0"/>
              <a:t>‹#›</a:t>
            </a:fld>
            <a:endParaRPr lang="en-US"/>
          </a:p>
        </p:txBody>
      </p:sp>
    </p:spTree>
    <p:extLst>
      <p:ext uri="{BB962C8B-B14F-4D97-AF65-F5344CB8AC3E}">
        <p14:creationId xmlns:p14="http://schemas.microsoft.com/office/powerpoint/2010/main" val="24534163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A98A83-ACC6-4B15-A034-17B5DF5D97A5}" type="datetimeFigureOut">
              <a:rPr lang="en-US" smtClean="0"/>
              <a:t>12/21/2020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61A72-6C7D-49E1-A69D-B1543F4FDA02}" type="slidenum">
              <a:rPr lang="en-US" smtClean="0"/>
              <a:t>‹#›</a:t>
            </a:fld>
            <a:endParaRPr lang="en-US"/>
          </a:p>
        </p:txBody>
      </p:sp>
    </p:spTree>
    <p:extLst>
      <p:ext uri="{BB962C8B-B14F-4D97-AF65-F5344CB8AC3E}">
        <p14:creationId xmlns:p14="http://schemas.microsoft.com/office/powerpoint/2010/main" val="700808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ADJUST THE TIMING BASED ON YOUR OWN AGENDA BUT MAKE SURE YOU KEEP ENOUGH TIME FOR PART 2.   THIS IS THE MOST ESSENTIAL PART OF THE SIMEX!!!</a:t>
            </a:r>
          </a:p>
        </p:txBody>
      </p:sp>
      <p:sp>
        <p:nvSpPr>
          <p:cNvPr id="4" name="Slide Number Placeholder 3"/>
          <p:cNvSpPr>
            <a:spLocks noGrp="1"/>
          </p:cNvSpPr>
          <p:nvPr>
            <p:ph type="sldNum" sz="quarter" idx="5"/>
          </p:nvPr>
        </p:nvSpPr>
        <p:spPr/>
        <p:txBody>
          <a:bodyPr/>
          <a:lstStyle/>
          <a:p>
            <a:fld id="{FAE61A72-6C7D-49E1-A69D-B1543F4FDA02}" type="slidenum">
              <a:rPr lang="en-US" smtClean="0"/>
              <a:t>2</a:t>
            </a:fld>
            <a:endParaRPr lang="en-US"/>
          </a:p>
        </p:txBody>
      </p:sp>
    </p:spTree>
    <p:extLst>
      <p:ext uri="{BB962C8B-B14F-4D97-AF65-F5344CB8AC3E}">
        <p14:creationId xmlns:p14="http://schemas.microsoft.com/office/powerpoint/2010/main" val="2895513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Facilitation Notes:</a:t>
            </a:r>
          </a:p>
          <a:p>
            <a:r>
              <a:rPr lang="en-US" dirty="0"/>
              <a:t>•Estimating relevant target populations is a complex and urgent activity in preparation for COVID-19 vaccine introduction and national planners will need to work with their national bureau of statistics to obtain these estimates.</a:t>
            </a:r>
          </a:p>
          <a:p>
            <a:r>
              <a:rPr lang="en-US" dirty="0"/>
              <a:t>•Striving for equity in vaccine access should be a guiding principle for all countries to adequately protect groups experiencing greater burden from COVID-19 disease.</a:t>
            </a:r>
          </a:p>
          <a:p>
            <a:pPr marL="0" marR="0" algn="ctr">
              <a:spcBef>
                <a:spcPts val="0"/>
              </a:spcBef>
              <a:spcAft>
                <a:spcPts val="0"/>
              </a:spcAft>
            </a:pPr>
            <a:r>
              <a:rPr lang="en-GB" sz="1200" b="1" dirty="0">
                <a:solidFill>
                  <a:srgbClr val="000000"/>
                </a:solidFill>
                <a:effectLst/>
                <a:latin typeface="Helvetica Neue"/>
                <a:ea typeface="DengXian" panose="02010600030101010101" pitchFamily="2" charset="-122"/>
                <a:cs typeface="Arial" panose="020B0604020202020204" pitchFamily="34" charset="0"/>
              </a:rPr>
              <a:t>Target population</a:t>
            </a:r>
            <a:endParaRPr lang="en-GB" sz="2400" dirty="0">
              <a:effectLst/>
              <a:latin typeface="Myriad Pro Cond"/>
              <a:ea typeface="DengXian" panose="02010600030101010101" pitchFamily="2" charset="-122"/>
              <a:cs typeface="Times New Roman (Body CS)"/>
            </a:endParaRPr>
          </a:p>
          <a:p>
            <a:pPr marL="0" marR="0" algn="ctr">
              <a:spcBef>
                <a:spcPts val="0"/>
              </a:spcBef>
              <a:spcAft>
                <a:spcPts val="0"/>
              </a:spcAft>
            </a:pPr>
            <a:r>
              <a:rPr lang="en-GB" sz="1200" b="1" dirty="0">
                <a:solidFill>
                  <a:srgbClr val="000000"/>
                </a:solidFill>
                <a:effectLst/>
                <a:latin typeface="Helvetica Neue"/>
                <a:ea typeface="DengXian" panose="02010600030101010101" pitchFamily="2" charset="-122"/>
                <a:cs typeface="Arial" panose="020B0604020202020204" pitchFamily="34" charset="0"/>
              </a:rPr>
              <a:t>Definitions</a:t>
            </a:r>
            <a:endParaRPr lang="en-GB" sz="2400" dirty="0">
              <a:effectLst/>
              <a:latin typeface="Myriad Pro Cond"/>
              <a:ea typeface="DengXian" panose="02010600030101010101" pitchFamily="2" charset="-122"/>
              <a:cs typeface="Times New Roman (Body CS)"/>
            </a:endParaRPr>
          </a:p>
          <a:p>
            <a:pPr marL="0" marR="0" algn="ctr">
              <a:spcBef>
                <a:spcPts val="0"/>
              </a:spcBef>
              <a:spcAft>
                <a:spcPts val="0"/>
              </a:spcAft>
            </a:pPr>
            <a:r>
              <a:rPr lang="en-GB" sz="1200" b="1" dirty="0">
                <a:solidFill>
                  <a:srgbClr val="000000"/>
                </a:solidFill>
                <a:effectLst/>
                <a:latin typeface="Helvetica Neue"/>
                <a:ea typeface="DengXian" panose="02010600030101010101" pitchFamily="2" charset="-122"/>
                <a:cs typeface="Arial" panose="020B0604020202020204" pitchFamily="34" charset="0"/>
              </a:rPr>
              <a:t>Estimate size</a:t>
            </a:r>
            <a:endParaRPr lang="en-GB" sz="2400" dirty="0">
              <a:effectLst/>
              <a:latin typeface="Myriad Pro Cond"/>
              <a:ea typeface="DengXian" panose="02010600030101010101" pitchFamily="2" charset="-122"/>
              <a:cs typeface="Times New Roman (Body CS)"/>
            </a:endParaRPr>
          </a:p>
          <a:p>
            <a:pPr marL="0" marR="0">
              <a:spcBef>
                <a:spcPts val="0"/>
              </a:spcBef>
              <a:spcAft>
                <a:spcPts val="0"/>
              </a:spcAft>
            </a:pPr>
            <a:r>
              <a:rPr lang="en-GB" sz="1200" u="sng" dirty="0">
                <a:solidFill>
                  <a:srgbClr val="211D1E"/>
                </a:solidFill>
                <a:effectLst/>
                <a:latin typeface="Helvetica Neue"/>
                <a:ea typeface="DengXian" panose="02010600030101010101" pitchFamily="2" charset="-122"/>
                <a:cs typeface="Arial" panose="020B0604020202020204" pitchFamily="34" charset="0"/>
              </a:rPr>
              <a:t>Health workers </a:t>
            </a:r>
            <a:endParaRPr lang="en-GB" sz="2400" u="sng" dirty="0">
              <a:effectLst/>
              <a:latin typeface="Myriad Pro Cond"/>
              <a:ea typeface="DengXian" panose="02010600030101010101" pitchFamily="2" charset="-122"/>
              <a:cs typeface="Times New Roman (Body CS)"/>
            </a:endParaRPr>
          </a:p>
          <a:p>
            <a:pPr marL="0" marR="0">
              <a:spcBef>
                <a:spcPts val="0"/>
              </a:spcBef>
              <a:spcAft>
                <a:spcPts val="0"/>
              </a:spcAft>
            </a:pPr>
            <a:r>
              <a:rPr lang="en-GB" sz="1200" dirty="0">
                <a:solidFill>
                  <a:srgbClr val="211D1E"/>
                </a:solidFill>
                <a:effectLst/>
                <a:latin typeface="Helvetica Neue"/>
                <a:ea typeface="DengXian" panose="02010600030101010101" pitchFamily="2" charset="-122"/>
                <a:cs typeface="Arial" panose="020B0604020202020204" pitchFamily="34" charset="0"/>
              </a:rPr>
              <a:t>All people engaged in actions whose primary intent is to enhance health (see footnote Section 5.2 of guidance) </a:t>
            </a:r>
            <a:endParaRPr lang="en-GB" sz="2400" dirty="0">
              <a:effectLst/>
              <a:latin typeface="Myriad Pro Cond"/>
              <a:ea typeface="DengXian" panose="02010600030101010101" pitchFamily="2" charset="-122"/>
              <a:cs typeface="Times New Roman (Body CS)"/>
            </a:endParaRPr>
          </a:p>
          <a:p>
            <a:pPr marL="0" marR="0">
              <a:spcBef>
                <a:spcPts val="0"/>
              </a:spcBef>
              <a:spcAft>
                <a:spcPts val="0"/>
              </a:spcAft>
            </a:pPr>
            <a:r>
              <a:rPr lang="en-GB" sz="1200" dirty="0">
                <a:solidFill>
                  <a:srgbClr val="211D1E"/>
                </a:solidFill>
                <a:effectLst/>
                <a:latin typeface="Helvetica Neue"/>
                <a:ea typeface="DengXian" panose="02010600030101010101" pitchFamily="2" charset="-122"/>
                <a:cs typeface="Arial" panose="020B0604020202020204" pitchFamily="34" charset="0"/>
              </a:rPr>
              <a:t>For further clarification on defining health workers by risk groups (see interim guidance forthcoming from WHO and the International Labour Organization). </a:t>
            </a:r>
            <a:endParaRPr lang="en-GB" sz="2400" dirty="0">
              <a:effectLst/>
              <a:latin typeface="Myriad Pro Cond"/>
              <a:ea typeface="DengXian" panose="02010600030101010101" pitchFamily="2" charset="-122"/>
              <a:cs typeface="Times New Roman (Body CS)"/>
            </a:endParaRPr>
          </a:p>
          <a:p>
            <a:pPr marL="0" marR="0">
              <a:spcBef>
                <a:spcPts val="0"/>
              </a:spcBef>
              <a:spcAft>
                <a:spcPts val="0"/>
              </a:spcAft>
            </a:pPr>
            <a:r>
              <a:rPr lang="en-GB" sz="1200" dirty="0">
                <a:solidFill>
                  <a:srgbClr val="211D1E"/>
                </a:solidFill>
                <a:effectLst/>
                <a:latin typeface="Helvetica Neue"/>
                <a:ea typeface="DengXian" panose="02010600030101010101" pitchFamily="2" charset="-122"/>
                <a:cs typeface="Arial" panose="020B0604020202020204" pitchFamily="34" charset="0"/>
              </a:rPr>
              <a:t>Might be available at national bureau of statistics, health worker registries, NGO registration bureaus. </a:t>
            </a:r>
            <a:endParaRPr lang="en-GB" sz="2400" dirty="0">
              <a:effectLst/>
              <a:latin typeface="Myriad Pro Cond"/>
              <a:ea typeface="DengXian" panose="02010600030101010101" pitchFamily="2" charset="-122"/>
              <a:cs typeface="Times New Roman (Body CS)"/>
            </a:endParaRPr>
          </a:p>
          <a:p>
            <a:pPr marL="0" marR="0">
              <a:spcBef>
                <a:spcPts val="0"/>
              </a:spcBef>
              <a:spcAft>
                <a:spcPts val="0"/>
              </a:spcAft>
            </a:pPr>
            <a:r>
              <a:rPr lang="en-GB" sz="1200" dirty="0">
                <a:solidFill>
                  <a:srgbClr val="211D1E"/>
                </a:solidFill>
                <a:effectLst/>
                <a:latin typeface="Helvetica Neue"/>
                <a:ea typeface="DengXian" panose="02010600030101010101" pitchFamily="2" charset="-122"/>
                <a:cs typeface="Arial" panose="020B0604020202020204" pitchFamily="34" charset="0"/>
              </a:rPr>
              <a:t>A global level estimate for the number of health workers is 3%, but large differences exist between countries. </a:t>
            </a:r>
            <a:endParaRPr lang="en-GB" sz="2400" dirty="0">
              <a:effectLst/>
              <a:latin typeface="Myriad Pro Cond"/>
              <a:ea typeface="DengXian" panose="02010600030101010101" pitchFamily="2" charset="-122"/>
              <a:cs typeface="Times New Roman (Body CS)"/>
            </a:endParaRPr>
          </a:p>
          <a:p>
            <a:pPr marL="0" marR="0">
              <a:spcBef>
                <a:spcPts val="0"/>
              </a:spcBef>
              <a:spcAft>
                <a:spcPts val="0"/>
              </a:spcAft>
            </a:pPr>
            <a:r>
              <a:rPr lang="en-GB" sz="1200" dirty="0">
                <a:solidFill>
                  <a:srgbClr val="211D1E"/>
                </a:solidFill>
                <a:effectLst/>
                <a:latin typeface="Helvetica Neue"/>
                <a:ea typeface="DengXian" panose="02010600030101010101" pitchFamily="2" charset="-122"/>
                <a:cs typeface="Arial" panose="020B0604020202020204" pitchFamily="34" charset="0"/>
              </a:rPr>
              <a:t>Countries should plan an enumeration exercise, for example, through the drafting of “beneficiary lists” at district level ahead of introduction. </a:t>
            </a:r>
            <a:endParaRPr lang="en-GB" sz="2400" dirty="0">
              <a:effectLst/>
              <a:latin typeface="Myriad Pro Cond"/>
              <a:ea typeface="DengXian" panose="02010600030101010101" pitchFamily="2" charset="-122"/>
              <a:cs typeface="Times New Roman (Body CS)"/>
            </a:endParaRPr>
          </a:p>
          <a:p>
            <a:pPr marL="0" marR="0">
              <a:spcBef>
                <a:spcPts val="0"/>
              </a:spcBef>
              <a:spcAft>
                <a:spcPts val="0"/>
              </a:spcAft>
            </a:pPr>
            <a:r>
              <a:rPr lang="en-GB" sz="1200" u="sng" dirty="0">
                <a:solidFill>
                  <a:srgbClr val="211D1E"/>
                </a:solidFill>
                <a:effectLst/>
                <a:latin typeface="Helvetica Neue"/>
                <a:ea typeface="DengXian" panose="02010600030101010101" pitchFamily="2" charset="-122"/>
                <a:cs typeface="Arial" panose="020B0604020202020204" pitchFamily="34" charset="0"/>
              </a:rPr>
              <a:t>Older people </a:t>
            </a:r>
            <a:endParaRPr lang="en-GB" sz="2400" u="sng" dirty="0">
              <a:effectLst/>
              <a:latin typeface="Myriad Pro Cond"/>
              <a:ea typeface="DengXian" panose="02010600030101010101" pitchFamily="2" charset="-122"/>
              <a:cs typeface="Times New Roman (Body CS)"/>
            </a:endParaRPr>
          </a:p>
          <a:p>
            <a:pPr marL="0" marR="0">
              <a:spcBef>
                <a:spcPts val="0"/>
              </a:spcBef>
              <a:spcAft>
                <a:spcPts val="0"/>
              </a:spcAft>
            </a:pPr>
            <a:r>
              <a:rPr lang="en-GB" sz="1200" dirty="0">
                <a:solidFill>
                  <a:srgbClr val="211D1E"/>
                </a:solidFill>
                <a:effectLst/>
                <a:latin typeface="Helvetica Neue"/>
                <a:ea typeface="DengXian" panose="02010600030101010101" pitchFamily="2" charset="-122"/>
                <a:cs typeface="Arial" panose="020B0604020202020204" pitchFamily="34" charset="0"/>
              </a:rPr>
              <a:t>Defined by age-based risk; will vary by country/region. Specific age interval to be decided at the country level by national health experts/NITAGs based on differential mortality by age. </a:t>
            </a:r>
            <a:endParaRPr lang="en-GB" sz="2400" dirty="0">
              <a:effectLst/>
              <a:latin typeface="Myriad Pro Cond"/>
              <a:ea typeface="DengXian" panose="02010600030101010101" pitchFamily="2" charset="-122"/>
              <a:cs typeface="Times New Roman (Body CS)"/>
            </a:endParaRPr>
          </a:p>
          <a:p>
            <a:pPr marL="0" marR="0">
              <a:spcBef>
                <a:spcPts val="0"/>
              </a:spcBef>
              <a:spcAft>
                <a:spcPts val="0"/>
              </a:spcAft>
            </a:pPr>
            <a:r>
              <a:rPr lang="en-GB" sz="1200" dirty="0">
                <a:solidFill>
                  <a:srgbClr val="211D1E"/>
                </a:solidFill>
                <a:effectLst/>
                <a:latin typeface="Helvetica Neue"/>
                <a:ea typeface="DengXian" panose="02010600030101010101" pitchFamily="2" charset="-122"/>
                <a:cs typeface="Arial" panose="020B0604020202020204" pitchFamily="34" charset="0"/>
              </a:rPr>
              <a:t>Should be readily available at the national bureau of statistics.</a:t>
            </a:r>
            <a:endParaRPr lang="en-GB" sz="2400" dirty="0">
              <a:effectLst/>
              <a:latin typeface="Myriad Pro Cond"/>
              <a:ea typeface="DengXian" panose="02010600030101010101" pitchFamily="2" charset="-122"/>
              <a:cs typeface="Times New Roman (Body CS)"/>
            </a:endParaRPr>
          </a:p>
          <a:p>
            <a:pPr marL="0" marR="0">
              <a:spcBef>
                <a:spcPts val="0"/>
              </a:spcBef>
              <a:spcAft>
                <a:spcPts val="0"/>
              </a:spcAft>
            </a:pPr>
            <a:r>
              <a:rPr lang="en-GB" sz="1200" u="sng" dirty="0">
                <a:solidFill>
                  <a:srgbClr val="211D1E"/>
                </a:solidFill>
                <a:effectLst/>
                <a:latin typeface="Helvetica Neue"/>
                <a:ea typeface="DengXian" panose="02010600030101010101" pitchFamily="2" charset="-122"/>
                <a:cs typeface="Arial" panose="020B0604020202020204" pitchFamily="34" charset="0"/>
              </a:rPr>
              <a:t>Persons with underlying health conditions </a:t>
            </a:r>
            <a:endParaRPr lang="en-GB" sz="2400" u="sng" dirty="0">
              <a:effectLst/>
              <a:latin typeface="Myriad Pro Cond"/>
              <a:ea typeface="DengXian" panose="02010600030101010101" pitchFamily="2" charset="-122"/>
              <a:cs typeface="Times New Roman (Body CS)"/>
            </a:endParaRPr>
          </a:p>
          <a:p>
            <a:pPr marL="0" marR="0">
              <a:spcBef>
                <a:spcPts val="0"/>
              </a:spcBef>
              <a:spcAft>
                <a:spcPts val="0"/>
              </a:spcAft>
            </a:pPr>
            <a:r>
              <a:rPr lang="en-GB" sz="1200" dirty="0">
                <a:solidFill>
                  <a:srgbClr val="211D1E"/>
                </a:solidFill>
                <a:effectLst/>
                <a:latin typeface="Helvetica Neue"/>
                <a:ea typeface="DengXian" panose="02010600030101010101" pitchFamily="2" charset="-122"/>
                <a:cs typeface="Arial" panose="020B0604020202020204" pitchFamily="34" charset="0"/>
              </a:rPr>
              <a:t>Determined to be at significantly higher risk of severe disease or death (in countries where the relevant comorbidities can be equitably assessed across the population). </a:t>
            </a:r>
            <a:endParaRPr lang="en-GB" sz="2400" dirty="0">
              <a:effectLst/>
              <a:latin typeface="Myriad Pro Cond"/>
              <a:ea typeface="DengXian" panose="02010600030101010101" pitchFamily="2" charset="-122"/>
              <a:cs typeface="Times New Roman (Body CS)"/>
            </a:endParaRPr>
          </a:p>
          <a:p>
            <a:pPr marL="0" marR="0">
              <a:spcBef>
                <a:spcPts val="0"/>
              </a:spcBef>
              <a:spcAft>
                <a:spcPts val="0"/>
              </a:spcAft>
            </a:pPr>
            <a:r>
              <a:rPr lang="en-GB" sz="1200" dirty="0">
                <a:solidFill>
                  <a:srgbClr val="211D1E"/>
                </a:solidFill>
                <a:effectLst/>
                <a:latin typeface="Helvetica Neue"/>
                <a:ea typeface="DengXian" panose="02010600030101010101" pitchFamily="2" charset="-122"/>
                <a:cs typeface="Arial" panose="020B0604020202020204" pitchFamily="34" charset="0"/>
              </a:rPr>
              <a:t>For those in long-term care facilities. Some countries may have health surveys to inform these estimates but estimating these populations will be a complicated process. </a:t>
            </a:r>
            <a:endParaRPr lang="en-GB" sz="2400" dirty="0">
              <a:effectLst/>
              <a:latin typeface="Myriad Pro Cond"/>
              <a:ea typeface="DengXian" panose="02010600030101010101" pitchFamily="2" charset="-122"/>
              <a:cs typeface="Times New Roman (Body CS)"/>
            </a:endParaRPr>
          </a:p>
          <a:p>
            <a:pPr marL="0" marR="0">
              <a:spcBef>
                <a:spcPts val="0"/>
              </a:spcBef>
              <a:spcAft>
                <a:spcPts val="0"/>
              </a:spcAft>
            </a:pPr>
            <a:r>
              <a:rPr lang="en-GB" sz="1200" dirty="0">
                <a:solidFill>
                  <a:srgbClr val="211D1E"/>
                </a:solidFill>
                <a:effectLst/>
                <a:latin typeface="Helvetica Neue"/>
                <a:ea typeface="DengXian" panose="02010600030101010101" pitchFamily="2" charset="-122"/>
                <a:cs typeface="Arial" panose="020B0604020202020204" pitchFamily="34" charset="0"/>
              </a:rPr>
              <a:t>Additionally, countries should attempt to minimize double counting of patients, e.g. an older individual who has cancer in order to reduce the risk of overestimating the population. </a:t>
            </a:r>
            <a:endParaRPr lang="en-GB" sz="2400" dirty="0">
              <a:effectLst/>
              <a:latin typeface="Myriad Pro Cond"/>
              <a:ea typeface="DengXian" panose="02010600030101010101" pitchFamily="2" charset="-122"/>
              <a:cs typeface="Times New Roman (Body CS)"/>
            </a:endParaRPr>
          </a:p>
          <a:p>
            <a:pPr marL="0" marR="0">
              <a:spcBef>
                <a:spcPts val="0"/>
              </a:spcBef>
              <a:spcAft>
                <a:spcPts val="0"/>
              </a:spcAft>
            </a:pPr>
            <a:r>
              <a:rPr lang="en-GB" sz="1200" u="sng" dirty="0">
                <a:solidFill>
                  <a:srgbClr val="211D1E"/>
                </a:solidFill>
                <a:effectLst/>
                <a:latin typeface="Helvetica Neue"/>
                <a:ea typeface="DengXian" panose="02010600030101010101" pitchFamily="2" charset="-122"/>
                <a:cs typeface="Arial" panose="020B0604020202020204" pitchFamily="34" charset="0"/>
              </a:rPr>
              <a:t>Other targets groups: essential workers, social employment groups unable to social distance, age groups of high risk to transmit disease, border protection staff, travellers </a:t>
            </a:r>
            <a:endParaRPr lang="en-GB" sz="2400" u="sng" dirty="0">
              <a:effectLst/>
              <a:latin typeface="Myriad Pro Cond"/>
              <a:ea typeface="DengXian" panose="02010600030101010101" pitchFamily="2" charset="-122"/>
              <a:cs typeface="Times New Roman (Body CS)"/>
            </a:endParaRPr>
          </a:p>
          <a:p>
            <a:pPr marL="0" marR="0">
              <a:spcBef>
                <a:spcPts val="0"/>
              </a:spcBef>
              <a:spcAft>
                <a:spcPts val="0"/>
              </a:spcAft>
            </a:pPr>
            <a:r>
              <a:rPr lang="en-GB" sz="1200" dirty="0">
                <a:solidFill>
                  <a:srgbClr val="211D1E"/>
                </a:solidFill>
                <a:effectLst/>
                <a:latin typeface="Helvetica Neue"/>
                <a:ea typeface="DengXian" panose="02010600030101010101" pitchFamily="2" charset="-122"/>
                <a:cs typeface="Arial" panose="020B0604020202020204" pitchFamily="34" charset="0"/>
              </a:rPr>
              <a:t>Definition/characteristics to be decided at the country level by national health experts/NITAGs. </a:t>
            </a:r>
            <a:endParaRPr lang="en-GB" sz="2400" dirty="0">
              <a:effectLst/>
              <a:latin typeface="Myriad Pro Cond"/>
              <a:ea typeface="DengXian" panose="02010600030101010101" pitchFamily="2" charset="-122"/>
              <a:cs typeface="Times New Roman (Body CS)"/>
            </a:endParaRPr>
          </a:p>
          <a:p>
            <a:pPr marL="0" marR="0">
              <a:spcBef>
                <a:spcPts val="0"/>
              </a:spcBef>
              <a:spcAft>
                <a:spcPts val="0"/>
              </a:spcAft>
            </a:pPr>
            <a:r>
              <a:rPr lang="en-GB" sz="1200" dirty="0">
                <a:solidFill>
                  <a:srgbClr val="211D1E"/>
                </a:solidFill>
                <a:effectLst/>
                <a:latin typeface="Helvetica Neue"/>
                <a:ea typeface="DengXian" panose="02010600030101010101" pitchFamily="2" charset="-122"/>
                <a:cs typeface="Arial" panose="020B0604020202020204" pitchFamily="34" charset="0"/>
              </a:rPr>
              <a:t>Data sources vary from census data to demographic and health household surveys. Some possible ways to estimate other groups include: </a:t>
            </a:r>
            <a:endParaRPr lang="en-GB" sz="2400" dirty="0">
              <a:effectLst/>
              <a:latin typeface="Myriad Pro Cond"/>
              <a:ea typeface="DengXian" panose="02010600030101010101" pitchFamily="2" charset="-122"/>
              <a:cs typeface="Times New Roman (Body CS)"/>
            </a:endParaRPr>
          </a:p>
          <a:p>
            <a:pPr marL="342900" marR="0" lvl="0" indent="-342900">
              <a:spcBef>
                <a:spcPts val="0"/>
              </a:spcBef>
              <a:spcAft>
                <a:spcPts val="0"/>
              </a:spcAft>
              <a:buFont typeface="Helvetica Neue"/>
              <a:buChar char="•"/>
            </a:pPr>
            <a:r>
              <a:rPr lang="en-GB" sz="1200" dirty="0">
                <a:solidFill>
                  <a:srgbClr val="211D1E"/>
                </a:solidFill>
                <a:effectLst/>
                <a:latin typeface="Helvetica Neue"/>
                <a:ea typeface="DengXian" panose="02010600030101010101" pitchFamily="2" charset="-122"/>
                <a:cs typeface="Arial" panose="020B0604020202020204" pitchFamily="34" charset="0"/>
              </a:rPr>
              <a:t>Essential workers: once defined in countries, estimates might be available from relevant administrations, (education, defence etc.). </a:t>
            </a:r>
            <a:endParaRPr lang="en-GB" sz="2400" dirty="0">
              <a:effectLst/>
              <a:latin typeface="Myriad Pro Cond"/>
              <a:ea typeface="DengXian" panose="02010600030101010101" pitchFamily="2" charset="-122"/>
              <a:cs typeface="Calibri" panose="020F0502020204030204" pitchFamily="34" charset="0"/>
            </a:endParaRPr>
          </a:p>
          <a:p>
            <a:pPr marL="342900" marR="0" lvl="0" indent="-342900">
              <a:spcBef>
                <a:spcPts val="0"/>
              </a:spcBef>
              <a:spcAft>
                <a:spcPts val="0"/>
              </a:spcAft>
              <a:buFont typeface="Helvetica Neue"/>
              <a:buChar char="•"/>
            </a:pPr>
            <a:r>
              <a:rPr lang="en-GB" sz="1200" dirty="0">
                <a:solidFill>
                  <a:srgbClr val="211D1E"/>
                </a:solidFill>
                <a:effectLst/>
                <a:latin typeface="Helvetica Neue"/>
                <a:ea typeface="DengXian" panose="02010600030101010101" pitchFamily="2" charset="-122"/>
                <a:cs typeface="Arial" panose="020B0604020202020204" pitchFamily="34" charset="0"/>
              </a:rPr>
              <a:t>Social employment groups unable to social distance: also, would need to be defined; some estimates along broad occupational groups like hospitality may be available from national bureau of statistics. Estimates for specific groups like sex workers might also be available in surveys and studies. </a:t>
            </a:r>
            <a:endParaRPr lang="en-GB" sz="2400" dirty="0">
              <a:effectLst/>
              <a:latin typeface="Myriad Pro Cond"/>
              <a:ea typeface="DengXian" panose="02010600030101010101" pitchFamily="2" charset="-122"/>
              <a:cs typeface="Calibri" panose="020F0502020204030204" pitchFamily="34" charset="0"/>
            </a:endParaRPr>
          </a:p>
          <a:p>
            <a:pPr marL="342900" marR="0" lvl="0" indent="-342900">
              <a:spcBef>
                <a:spcPts val="0"/>
              </a:spcBef>
              <a:spcAft>
                <a:spcPts val="0"/>
              </a:spcAft>
              <a:buFont typeface="Helvetica Neue"/>
              <a:buChar char="•"/>
            </a:pPr>
            <a:r>
              <a:rPr lang="en-GB" sz="1200" dirty="0">
                <a:solidFill>
                  <a:srgbClr val="211D1E"/>
                </a:solidFill>
                <a:effectLst/>
                <a:latin typeface="Helvetica Neue"/>
                <a:ea typeface="DengXian" panose="02010600030101010101" pitchFamily="2" charset="-122"/>
                <a:cs typeface="Arial" panose="020B0604020202020204" pitchFamily="34" charset="0"/>
              </a:rPr>
              <a:t>Age groups at high risk of transmitting disease: age group estimates are readily available from national bureau of statistics. </a:t>
            </a:r>
            <a:endParaRPr lang="en-GB" sz="2400" dirty="0">
              <a:effectLst/>
              <a:latin typeface="Myriad Pro Cond"/>
              <a:ea typeface="DengXian" panose="02010600030101010101" pitchFamily="2" charset="-122"/>
              <a:cs typeface="Calibri" panose="020F0502020204030204" pitchFamily="34" charset="0"/>
            </a:endParaRPr>
          </a:p>
          <a:p>
            <a:pPr marL="342900" marR="0" lvl="0" indent="-342900">
              <a:spcBef>
                <a:spcPts val="0"/>
              </a:spcBef>
              <a:spcAft>
                <a:spcPts val="0"/>
              </a:spcAft>
              <a:buFont typeface="Helvetica Neue"/>
              <a:buChar char="•"/>
            </a:pPr>
            <a:r>
              <a:rPr lang="en-GB" sz="1200" dirty="0">
                <a:solidFill>
                  <a:srgbClr val="211D1E"/>
                </a:solidFill>
                <a:effectLst/>
                <a:latin typeface="Helvetica Neue"/>
                <a:ea typeface="DengXian" panose="02010600030101010101" pitchFamily="2" charset="-122"/>
                <a:cs typeface="Arial" panose="020B0604020202020204" pitchFamily="34" charset="0"/>
              </a:rPr>
              <a:t>Border protection staff: probably part of essential workers. </a:t>
            </a:r>
            <a:endParaRPr lang="en-GB" sz="2400" dirty="0">
              <a:effectLst/>
              <a:latin typeface="Myriad Pro Cond"/>
              <a:ea typeface="DengXian" panose="02010600030101010101" pitchFamily="2" charset="-122"/>
              <a:cs typeface="Calibri" panose="020F0502020204030204" pitchFamily="34"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22929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71362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Facilitation Notes:</a:t>
            </a:r>
          </a:p>
          <a:p>
            <a:pPr marL="171450" indent="-171450">
              <a:buFont typeface="Arial" panose="020B0604020202020204" pitchFamily="34" charset="0"/>
              <a:buChar char="•"/>
            </a:pPr>
            <a:r>
              <a:rPr lang="en-US"/>
              <a:t>National strategies for COVID-19 vaccination delivery will need to be tailored based on the vaccine characteristics, the risk-benefit assessment for different population groups, the amount and pace of vaccine supply, and be in line with countries’ specific health systems and context.</a:t>
            </a:r>
          </a:p>
          <a:p>
            <a:pPr marL="171450" indent="-171450">
              <a:buFont typeface="Arial" panose="020B0604020202020204" pitchFamily="34" charset="0"/>
              <a:buChar char="•"/>
            </a:pPr>
            <a:r>
              <a:rPr lang="en-US"/>
              <a:t>The final national vaccination strategy will be defined by the characteristics of vaccine products as they become available.</a:t>
            </a:r>
          </a:p>
          <a:p>
            <a:pPr marL="171450" indent="-171450">
              <a:buFont typeface="Arial" panose="020B0604020202020204" pitchFamily="34" charset="0"/>
              <a:buChar char="•"/>
            </a:pPr>
            <a:r>
              <a:rPr lang="en-US"/>
              <a:t>Countries will need to collaborate with programmes and different sectors to leverage existing service delivery structures, and/or, for countries establishing a new delivery platform, consider scaling up other platforms delivering health services throughout the life course, to offer vaccination with COVID-19 vaccines.</a:t>
            </a:r>
          </a:p>
          <a:p>
            <a:pPr marL="171450" indent="-171450">
              <a:buFont typeface="Arial" panose="020B0604020202020204" pitchFamily="34" charset="0"/>
              <a:buChar char="•"/>
            </a:pPr>
            <a:r>
              <a:rPr lang="en-US"/>
              <a:t>NIPs in countries will need to devise non-traditional and perhaps novel immunization strategies for reaching priority target populations.</a:t>
            </a:r>
          </a:p>
          <a:p>
            <a:pPr marL="171450" indent="-171450">
              <a:buFont typeface="Arial" panose="020B0604020202020204" pitchFamily="34" charset="0"/>
              <a:buChar char="•"/>
            </a:pPr>
            <a:r>
              <a:rPr lang="en-US"/>
              <a:t>Countries will need to plan for, resource and implement infection prevention and control (IPC) and environmental measures when providing vaccination, including the use of PPE by health workers.</a:t>
            </a:r>
          </a:p>
          <a:p>
            <a:pPr marL="171450" indent="-171450">
              <a:buFont typeface="Arial" panose="020B0604020202020204" pitchFamily="34" charset="0"/>
              <a:buChar char="•"/>
            </a:pPr>
            <a:endParaRPr lang="en-US"/>
          </a:p>
          <a:p>
            <a:r>
              <a:rPr lang="en-US" sz="1200" b="1" i="0" u="none" strike="noStrike" kern="1200" baseline="0">
                <a:solidFill>
                  <a:schemeClr val="tx1"/>
                </a:solidFill>
                <a:latin typeface="+mn-lt"/>
                <a:ea typeface="+mn-ea"/>
                <a:cs typeface="+mn-cs"/>
              </a:rPr>
              <a:t>Target groups </a:t>
            </a:r>
            <a:r>
              <a:rPr lang="en-US" sz="1200" b="0" i="0" u="none" strike="noStrike" kern="1200" baseline="0">
                <a:solidFill>
                  <a:schemeClr val="tx1"/>
                </a:solidFill>
                <a:latin typeface="+mn-lt"/>
                <a:ea typeface="+mn-ea"/>
                <a:cs typeface="+mn-cs"/>
              </a:rPr>
              <a:t>	</a:t>
            </a:r>
            <a:r>
              <a:rPr lang="en-US" sz="1200" b="1" i="0" u="none" strike="noStrike" kern="1200" baseline="0">
                <a:solidFill>
                  <a:schemeClr val="tx1"/>
                </a:solidFill>
                <a:latin typeface="+mn-lt"/>
                <a:ea typeface="+mn-ea"/>
                <a:cs typeface="+mn-cs"/>
              </a:rPr>
              <a:t>Potential delivery strategy </a:t>
            </a:r>
            <a:r>
              <a:rPr lang="en-US" sz="1200" b="0" i="0" u="none" strike="noStrike" kern="1200" baseline="0">
                <a:solidFill>
                  <a:schemeClr val="tx1"/>
                </a:solidFill>
                <a:latin typeface="+mn-lt"/>
                <a:ea typeface="+mn-ea"/>
                <a:cs typeface="+mn-cs"/>
              </a:rPr>
              <a:t>	</a:t>
            </a:r>
            <a:r>
              <a:rPr lang="en-US" sz="1200" b="1" i="0" u="none" strike="noStrike" kern="1200" baseline="0">
                <a:solidFill>
                  <a:schemeClr val="tx1"/>
                </a:solidFill>
                <a:latin typeface="+mn-lt"/>
                <a:ea typeface="+mn-ea"/>
                <a:cs typeface="+mn-cs"/>
              </a:rPr>
              <a:t>Potential vaccination sites </a:t>
            </a:r>
            <a:r>
              <a:rPr lang="en-US" sz="1200" b="0" i="0" u="none" strike="noStrike" kern="1200" baseline="0">
                <a:solidFill>
                  <a:schemeClr val="tx1"/>
                </a:solidFill>
                <a:latin typeface="+mn-lt"/>
                <a:ea typeface="+mn-ea"/>
                <a:cs typeface="+mn-cs"/>
              </a:rPr>
              <a:t>	</a:t>
            </a:r>
          </a:p>
          <a:p>
            <a:r>
              <a:rPr lang="en-US" sz="1200" b="0" i="0" u="sng" strike="noStrike" kern="1200" baseline="0">
                <a:solidFill>
                  <a:schemeClr val="tx1"/>
                </a:solidFill>
                <a:latin typeface="+mn-lt"/>
                <a:ea typeface="+mn-ea"/>
                <a:cs typeface="+mn-cs"/>
              </a:rPr>
              <a:t>Health workers 	Fixed sites 		Primary health care facilities, hospitals, long-term care facilities, private clinics </a:t>
            </a:r>
            <a:r>
              <a:rPr lang="en-US" sz="1200" b="0" i="0" u="none" strike="noStrike" kern="1200" baseline="0">
                <a:solidFill>
                  <a:schemeClr val="tx1"/>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a:solidFill>
                  <a:schemeClr val="tx1"/>
                </a:solidFill>
                <a:latin typeface="+mn-lt"/>
                <a:ea typeface="+mn-ea"/>
                <a:cs typeface="+mn-cs"/>
              </a:rPr>
              <a:t>Older people 		Fixed and outreach sites 	Primary health care facilities, long-term care facilities, day care </a:t>
            </a:r>
            <a:r>
              <a:rPr lang="en-US" sz="1200" b="0" i="0" u="none" strike="noStrike" kern="1200" baseline="0" err="1">
                <a:solidFill>
                  <a:schemeClr val="tx1"/>
                </a:solidFill>
                <a:latin typeface="+mn-lt"/>
                <a:ea typeface="+mn-ea"/>
                <a:cs typeface="+mn-cs"/>
              </a:rPr>
              <a:t>centres</a:t>
            </a:r>
            <a:r>
              <a:rPr lang="en-US" sz="1200" b="0" i="0" u="none" strike="noStrike" kern="1200" baseline="0">
                <a:solidFill>
                  <a:schemeClr val="tx1"/>
                </a:solidFill>
                <a:latin typeface="+mn-lt"/>
                <a:ea typeface="+mn-ea"/>
                <a:cs typeface="+mn-cs"/>
              </a:rPr>
              <a:t>, community care </a:t>
            </a:r>
            <a:r>
              <a:rPr lang="en-US" sz="1200" b="0" i="0" u="none" strike="noStrike" kern="1200" baseline="0" err="1">
                <a:solidFill>
                  <a:schemeClr val="tx1"/>
                </a:solidFill>
                <a:latin typeface="+mn-lt"/>
                <a:ea typeface="+mn-ea"/>
                <a:cs typeface="+mn-cs"/>
              </a:rPr>
              <a:t>centres</a:t>
            </a:r>
            <a:r>
              <a:rPr lang="en-US" sz="1200" b="0" i="0" u="none" strike="noStrike" kern="1200" baseline="0">
                <a:solidFill>
                  <a:schemeClr val="tx1"/>
                </a:solidFill>
                <a:latin typeface="+mn-lt"/>
                <a:ea typeface="+mn-ea"/>
                <a:cs typeface="+mn-cs"/>
              </a:rPr>
              <a:t>, pharmacies, mobile teams for home visit and other </a:t>
            </a:r>
          </a:p>
          <a:p>
            <a:r>
              <a:rPr lang="en-GB" sz="1200" b="0" i="0" u="none" strike="noStrike" kern="1200" baseline="0">
                <a:solidFill>
                  <a:schemeClr val="tx1"/>
                </a:solidFill>
                <a:latin typeface="+mn-lt"/>
                <a:ea typeface="+mn-ea"/>
                <a:cs typeface="+mn-cs"/>
              </a:rPr>
              <a:t>		Temporary/mobile clinics 	</a:t>
            </a:r>
            <a:r>
              <a:rPr lang="en-US" sz="1200" b="0" i="0" u="none" strike="noStrike" kern="1200" baseline="0">
                <a:solidFill>
                  <a:schemeClr val="tx1"/>
                </a:solidFill>
                <a:latin typeface="+mn-lt"/>
                <a:ea typeface="+mn-ea"/>
                <a:cs typeface="+mn-cs"/>
              </a:rPr>
              <a:t>public and private establishments, marketplace, parks, drive-through </a:t>
            </a:r>
            <a:endParaRPr lang="en-GB" sz="1200" b="0" i="0" u="none" strike="noStrike" kern="1200" baseline="0">
              <a:solidFill>
                <a:schemeClr val="tx1"/>
              </a:solidFill>
              <a:latin typeface="+mn-lt"/>
              <a:ea typeface="+mn-ea"/>
              <a:cs typeface="+mn-cs"/>
            </a:endParaRPr>
          </a:p>
          <a:p>
            <a:r>
              <a:rPr lang="en-US" sz="1200" b="0" i="0" u="none" strike="noStrike" kern="1200" baseline="0">
                <a:solidFill>
                  <a:schemeClr val="tx1"/>
                </a:solidFill>
                <a:latin typeface="+mn-lt"/>
                <a:ea typeface="+mn-ea"/>
                <a:cs typeface="+mn-cs"/>
              </a:rPr>
              <a:t>		Mass campaigns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sng" strike="noStrike" kern="1200" baseline="0">
                <a:solidFill>
                  <a:schemeClr val="tx1"/>
                </a:solidFill>
                <a:latin typeface="+mn-lt"/>
                <a:ea typeface="+mn-ea"/>
                <a:cs typeface="+mn-cs"/>
              </a:rPr>
              <a:t>Persons with underlying 	Fixed sites and outreach sites Primary health care facilities, outpatient clinics, hospitals, long-term care facilities, at workplaces, through mobile teams for those with underlying </a:t>
            </a:r>
            <a:r>
              <a:rPr lang="en-US" sz="1200" b="0" i="0" u="none" strike="noStrike" kern="1200" baseline="0">
                <a:solidFill>
                  <a:schemeClr val="tx1"/>
                </a:solidFill>
                <a:latin typeface="+mn-lt"/>
                <a:ea typeface="+mn-ea"/>
                <a:cs typeface="+mn-cs"/>
              </a:rPr>
              <a:t>medical conditions 	Temporary/mobile clinics 	medical conditions confined at home, other public and private establishments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sng" strike="noStrike" kern="1200" baseline="0">
                <a:solidFill>
                  <a:schemeClr val="tx1"/>
                </a:solidFill>
                <a:latin typeface="+mn-lt"/>
                <a:ea typeface="+mn-ea"/>
                <a:cs typeface="+mn-cs"/>
              </a:rPr>
              <a:t>Other targets groups: 	Fixed site and outreach sites 	Any of above plus special strategies, e.g. insecure areas (access negotiation, transit points vaccination teams), workplaces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a:solidFill>
                  <a:schemeClr val="tx1"/>
                </a:solidFill>
                <a:latin typeface="+mn-lt"/>
                <a:ea typeface="+mn-ea"/>
                <a:cs typeface="+mn-cs"/>
              </a:rPr>
              <a:t>		</a:t>
            </a:r>
            <a:r>
              <a:rPr lang="en-GB" sz="1200" b="0" i="0" u="none" strike="noStrike" kern="1200" baseline="0">
                <a:solidFill>
                  <a:schemeClr val="tx1"/>
                </a:solidFill>
                <a:latin typeface="+mn-lt"/>
                <a:ea typeface="+mn-ea"/>
                <a:cs typeface="+mn-cs"/>
              </a:rPr>
              <a:t>Temporary/mobile clinics </a:t>
            </a:r>
          </a:p>
          <a:p>
            <a:r>
              <a:rPr lang="en-US" sz="1200" b="0" i="0" u="none" strike="noStrike" kern="1200" baseline="0">
                <a:solidFill>
                  <a:schemeClr val="tx1"/>
                </a:solidFill>
                <a:latin typeface="+mn-lt"/>
                <a:ea typeface="+mn-ea"/>
                <a:cs typeface="+mn-cs"/>
              </a:rPr>
              <a:t>		Mass campaigns 		</a:t>
            </a:r>
          </a:p>
          <a:p>
            <a:pPr marL="0" indent="0">
              <a:buFont typeface="Arial" panose="020B0604020202020204" pitchFamily="34" charset="0"/>
              <a:buNone/>
            </a:pPr>
            <a:endParaRPr lang="en-GB"/>
          </a:p>
        </p:txBody>
      </p:sp>
      <p:sp>
        <p:nvSpPr>
          <p:cNvPr id="4" name="Slide Number Placeholder 3"/>
          <p:cNvSpPr>
            <a:spLocks noGrp="1"/>
          </p:cNvSpPr>
          <p:nvPr>
            <p:ph type="sldNum" sz="quarter" idx="5"/>
          </p:nvPr>
        </p:nvSpPr>
        <p:spPr/>
        <p:txBody>
          <a:bodyPr/>
          <a:lstStyle/>
          <a:p>
            <a:fld id="{FAE61A72-6C7D-49E1-A69D-B1543F4FDA02}" type="slidenum">
              <a:rPr lang="en-US" smtClean="0"/>
              <a:t>19</a:t>
            </a:fld>
            <a:endParaRPr lang="en-US"/>
          </a:p>
        </p:txBody>
      </p:sp>
    </p:spTree>
    <p:extLst>
      <p:ext uri="{BB962C8B-B14F-4D97-AF65-F5344CB8AC3E}">
        <p14:creationId xmlns:p14="http://schemas.microsoft.com/office/powerpoint/2010/main" val="42749406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Each of the vaccines have similar efficacy but require different storage and transport requirements:</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Arial"/>
                <a:ea typeface="+mn-ea"/>
                <a:cs typeface="Arial"/>
              </a:rPr>
              <a:t>Vaccine A requires a stable ultra-cold chain of -70 to -80 °C</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Vaccine C requires</a:t>
            </a:r>
            <a:r>
              <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 standard refrigeration temperatures (2 to 8</a:t>
            </a:r>
            <a:r>
              <a:rPr kumimoji="0" lang="en-GB"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°C)</a:t>
            </a:r>
            <a:r>
              <a:rPr kumimoji="0" lang="en-US" sz="18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for up to six months.</a:t>
            </a:r>
          </a:p>
          <a:p>
            <a:endParaRPr lang="en-GB"/>
          </a:p>
        </p:txBody>
      </p:sp>
      <p:sp>
        <p:nvSpPr>
          <p:cNvPr id="4" name="Slide Number Placeholder 3"/>
          <p:cNvSpPr>
            <a:spLocks noGrp="1"/>
          </p:cNvSpPr>
          <p:nvPr>
            <p:ph type="sldNum" sz="quarter" idx="5"/>
          </p:nvPr>
        </p:nvSpPr>
        <p:spPr/>
        <p:txBody>
          <a:bodyPr/>
          <a:lstStyle/>
          <a:p>
            <a:fld id="{FAE61A72-6C7D-49E1-A69D-B1543F4FDA02}" type="slidenum">
              <a:rPr lang="en-US" smtClean="0"/>
              <a:t>21</a:t>
            </a:fld>
            <a:endParaRPr lang="en-US"/>
          </a:p>
        </p:txBody>
      </p:sp>
    </p:spTree>
    <p:extLst>
      <p:ext uri="{BB962C8B-B14F-4D97-AF65-F5344CB8AC3E}">
        <p14:creationId xmlns:p14="http://schemas.microsoft.com/office/powerpoint/2010/main" val="13269925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Facilitation Notes:</a:t>
            </a:r>
          </a:p>
          <a:p>
            <a:r>
              <a:rPr lang="en-US" dirty="0"/>
              <a:t>The following are pre-requisites to the development of appropriate deployment strategies:</a:t>
            </a:r>
          </a:p>
          <a:p>
            <a:r>
              <a:rPr lang="en-US" dirty="0"/>
              <a:t>•	Forecasting vaccine and logistics needs: The Immunization Supply Chain Sizing Tool provides information on equipment, supply and budget requirements needed to support deployment and vaccination operations based on the size of the population to be vaccinated.</a:t>
            </a:r>
          </a:p>
          <a:p>
            <a:r>
              <a:rPr lang="en-US" dirty="0"/>
              <a:t>•	Assessing available storage capacity: The Cold Chain Equipment Inventory and Gap Analysis Tool is useful in assessing vaccine volumes and corresponding cold chain capacity per catchment area.</a:t>
            </a:r>
          </a:p>
          <a:p>
            <a:r>
              <a:rPr lang="en-US" dirty="0"/>
              <a:t>•	Identifying surge capacity: Assess and map available cold chain capacities according to the three temperature ranges (e.g. +2 °C to +8 °C, -20 °C, and -70 °C) for storing the different types of COVID-19 vaccines under development. Include all available cold chain equipment outside the immunization </a:t>
            </a:r>
            <a:r>
              <a:rPr lang="en-US" dirty="0" err="1"/>
              <a:t>programme</a:t>
            </a:r>
            <a:r>
              <a:rPr lang="en-US" dirty="0"/>
              <a:t> (e.g. pharmaceutical division, national reference laboratories, and private and business sectors) in the inventory and calculation of capacity.</a:t>
            </a:r>
          </a:p>
          <a:p>
            <a:r>
              <a:rPr lang="en-US" dirty="0"/>
              <a:t>•	Preparing a distribution plan: Prepare a distribution plan for vaccines and ancillary supplies (such as syringes, safety boxes, vaccine carriers, cooling packs, markers, data collection forms, AEFI response kits and IPC/PPE) based on the target population and number of staff that will comprise the vaccination and monitoring teams (e.g. vaccinators, recorders, social mobilizers, supervisors and monitors).</a:t>
            </a:r>
          </a:p>
          <a:p>
            <a:r>
              <a:rPr lang="en-US" dirty="0"/>
              <a:t>•	Reinforcing supply and stock management: Initially, the COVID-19 vaccine supply will be scarce, with short shelf life, and may not have VVM. Therefore, the monitoring and recording of cold chain equipment</a:t>
            </a:r>
          </a:p>
          <a:p>
            <a:r>
              <a:rPr lang="en-US" dirty="0"/>
              <a:t>•	temperature, vaccines distribution, inventory and stock management, wastage rates should be done rigorously and efficiently throughout the supply chain.</a:t>
            </a:r>
          </a:p>
          <a:p>
            <a:r>
              <a:rPr lang="en-US" dirty="0"/>
              <a:t>•	Establishing a vaccine traceability system: Establish a robust mechanism to ensure the traceability of the COVID-19 vaccines to avoid a risk of diversion and falsification of the vaccines.</a:t>
            </a:r>
          </a:p>
          <a:p>
            <a:r>
              <a:rPr lang="en-US" dirty="0"/>
              <a:t>•	Planning for the security of vaccines and concerned staff: In the context of high demand but limited stocks, clear security arrangements must be in place to ensure the safety and integrity of COVID-19 vaccines and ancillary products throughout the supply chain. Develop a plan to safeguard the security of all concerned staff and all vaccine storage facilities, including during transit.</a:t>
            </a:r>
          </a:p>
          <a:p>
            <a:endParaRPr lang="en-US" b="1" dirty="0"/>
          </a:p>
          <a:p>
            <a:r>
              <a:rPr lang="en-US" b="1" dirty="0"/>
              <a:t>Manage health care waste:</a:t>
            </a:r>
          </a:p>
          <a:p>
            <a:r>
              <a:rPr lang="en-US" dirty="0"/>
              <a:t>Manage health care waste Management of waste related to COVID-19 vaccination requires special attention, due to the infectious nature of the virus (37–39). Proper waste management procedures are critical for the safety of health workers</a:t>
            </a:r>
          </a:p>
          <a:p>
            <a:r>
              <a:rPr lang="en-US" dirty="0"/>
              <a:t>and the community (40). Furthermore, if COVID-19 vaccines are delivered in a mass vaccination campaign strategy, the generation of health care waste will be amplified, due to the mandatory use of disposable and reusable materials and hazardous wastes, such as PPE, used by the vaccination teams. To minimize risk to the communities, each vaccination team should </a:t>
            </a:r>
            <a:r>
              <a:rPr lang="en-US" dirty="0" err="1"/>
              <a:t>practise</a:t>
            </a:r>
            <a:r>
              <a:rPr lang="en-US" dirty="0"/>
              <a:t> on-site waste segregation and implement reverse logistics, where health care waste is taken back to the facility by the vaccination team to be disposed of properly along with other hazardous wastes. A costed waste management plan must be developed with budget for training and employment of waste handlers, provision of waste containers and treatment technologies, and possible outsourcing to the private sector services for waste treatment and disposal. Countries should ensure that safe and 34 Guidance on developing a national deployment and vaccination plan for COVID-19 vaccines effective methods, including waste segregation, to manage and dispose of waste are in place prior to vaccine deployment. The WHO/UNICEF Water, sanitation, hygiene and waste for SARs-CoV2 guidance note provides a short description of key wastes measures for COVID-19 (38).The waste management system should prioritize the use of best available technologies in accordance with the Stockholm Convention when possible (41). WHO documents, Management of waste from injection activities at district level: a guide for district health managers (42) and Overview of technologies for treatment of infectious and sharp waste (37) provide tools needed to manage the treatment and disposal of used injection equipment. The UNICEF document, Appropriate disposal of immunization waste platform (43), offers practical guidance to help districts or regions to cluster sites where the waste is generated with appropriate treatment and safe final disposal sites. The United Nations Environment </a:t>
            </a:r>
            <a:r>
              <a:rPr lang="en-US" dirty="0" err="1"/>
              <a:t>Programme</a:t>
            </a:r>
            <a:r>
              <a:rPr lang="en-US" dirty="0"/>
              <a:t> also published a report providing practical information, suggestions and guidelines on health care waste management given the restrictions and limitations imposed by the ongoing pandemic, including lack of human resources, technologies, equipment and funds (44).</a:t>
            </a:r>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22</a:t>
            </a:fld>
            <a:endParaRPr lang="en-US"/>
          </a:p>
        </p:txBody>
      </p:sp>
    </p:spTree>
    <p:extLst>
      <p:ext uri="{BB962C8B-B14F-4D97-AF65-F5344CB8AC3E}">
        <p14:creationId xmlns:p14="http://schemas.microsoft.com/office/powerpoint/2010/main" val="13447953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a:t>
            </a:r>
            <a:endParaRPr lang="en-US" b="0"/>
          </a:p>
          <a:p>
            <a:r>
              <a:rPr lang="en-US" b="0"/>
              <a:t>To ensure acceptance and uptake of COVID-19 vaccination countries will need to adopt an integrated approach that:</a:t>
            </a:r>
          </a:p>
          <a:p>
            <a:r>
              <a:rPr lang="en-US" b="0"/>
              <a:t>•	starts with listening to and understanding target populations, to generate </a:t>
            </a:r>
            <a:r>
              <a:rPr lang="en-US" b="0" err="1"/>
              <a:t>behavioural</a:t>
            </a:r>
            <a:r>
              <a:rPr lang="en-US" b="0"/>
              <a:t> and social data on the drivers of uptake and to design targeted strategies to respond;</a:t>
            </a:r>
          </a:p>
          <a:p>
            <a:r>
              <a:rPr lang="en-US" b="0"/>
              <a:t>•	builds a supportive and transparent information environment, and addresses misinformation through social listening and assessments that inform digital engagement initiatives;</a:t>
            </a:r>
          </a:p>
          <a:p>
            <a:r>
              <a:rPr lang="en-US" b="0"/>
              <a:t>•	builds trust and acceptance of the vaccines through engagement of communities by civil society organizations, particularly for vulnerable target populations;</a:t>
            </a:r>
          </a:p>
          <a:p>
            <a:r>
              <a:rPr lang="en-US" b="0"/>
              <a:t>•	provides health workers with the requisite knowledge of COVID-19 vaccines as first adopters, trusted influencers and vaccinators, giving them the skills to communicate effectively and persuasively with target populations and communities; and</a:t>
            </a:r>
          </a:p>
          <a:p>
            <a:r>
              <a:rPr lang="en-US" b="0"/>
              <a:t>•	prepares countries to respond to any reports of AEFI and have planning in place to mitigate any resulting crises of confidence.</a:t>
            </a:r>
          </a:p>
          <a:p>
            <a:endParaRPr lang="en-US" b="0"/>
          </a:p>
          <a:p>
            <a:r>
              <a:rPr lang="en-US" b="0"/>
              <a:t>Striving for equity in vaccine access should be a guiding principle for all countries to adequately protect groups</a:t>
            </a:r>
          </a:p>
          <a:p>
            <a:r>
              <a:rPr lang="en-US" b="0"/>
              <a:t>experiencing greater burden from COVID-19 disease.</a:t>
            </a:r>
          </a:p>
          <a:p>
            <a:endParaRPr lang="en-US" b="0"/>
          </a:p>
          <a:p>
            <a:r>
              <a:rPr lang="en-US" b="0"/>
              <a:t>1.	Social listening, digital engagement and misinformation management</a:t>
            </a:r>
          </a:p>
          <a:p>
            <a:r>
              <a:rPr lang="en-US" b="0"/>
              <a:t>2.	Risk communication and community engagement</a:t>
            </a:r>
          </a:p>
          <a:p>
            <a:r>
              <a:rPr lang="en-US" b="0"/>
              <a:t>3.	Empowering frontline health workers</a:t>
            </a:r>
          </a:p>
          <a:p>
            <a:r>
              <a:rPr lang="en-US" b="0"/>
              <a:t>4.	Crisis communications</a:t>
            </a:r>
          </a:p>
          <a:p>
            <a:endParaRPr lang="en-US" b="0"/>
          </a:p>
          <a:p>
            <a:r>
              <a:rPr lang="en-US" b="0"/>
              <a:t>A core team needs to be responsible for coordinating and managing crisis communication and for the</a:t>
            </a:r>
          </a:p>
          <a:p>
            <a:r>
              <a:rPr lang="en-US" b="0"/>
              <a:t>following key functions:</a:t>
            </a:r>
          </a:p>
          <a:p>
            <a:r>
              <a:rPr lang="en-US" b="0"/>
              <a:t>•	SOPs for managing crisis communication;</a:t>
            </a:r>
          </a:p>
          <a:p>
            <a:r>
              <a:rPr lang="en-US" b="0"/>
              <a:t>•	development of content and guidance to detect and respond to </a:t>
            </a:r>
            <a:r>
              <a:rPr lang="en-US" b="0" err="1"/>
              <a:t>rumours</a:t>
            </a:r>
            <a:r>
              <a:rPr lang="en-US" b="0"/>
              <a:t>, misinformation and disinformation with a real-time rapid response, especially online;</a:t>
            </a:r>
          </a:p>
          <a:p>
            <a:r>
              <a:rPr lang="en-US" b="0"/>
              <a:t>•	development and dissemination of key messages; ensuring that immunization </a:t>
            </a:r>
            <a:r>
              <a:rPr lang="en-US" b="0" err="1"/>
              <a:t>programmes</a:t>
            </a:r>
            <a:r>
              <a:rPr lang="en-US" b="0"/>
              <a:t> and stakeholders speak with one voice;</a:t>
            </a:r>
          </a:p>
          <a:p>
            <a:r>
              <a:rPr lang="en-US" b="0"/>
              <a:t>•	training of media and spokespersons;</a:t>
            </a:r>
          </a:p>
          <a:p>
            <a:r>
              <a:rPr lang="en-US" b="0"/>
              <a:t>•	social mobilization and communication activities; and</a:t>
            </a:r>
          </a:p>
          <a:p>
            <a:r>
              <a:rPr lang="en-US" b="0"/>
              <a:t>•	communicating with affected population and other target audiences in case of AEFI.</a:t>
            </a:r>
          </a:p>
          <a:p>
            <a:endParaRPr lang="en-US" b="1"/>
          </a:p>
          <a:p>
            <a:endParaRPr lang="en-GB"/>
          </a:p>
        </p:txBody>
      </p:sp>
      <p:sp>
        <p:nvSpPr>
          <p:cNvPr id="4" name="Slide Number Placeholder 3"/>
          <p:cNvSpPr>
            <a:spLocks noGrp="1"/>
          </p:cNvSpPr>
          <p:nvPr>
            <p:ph type="sldNum" sz="quarter" idx="5"/>
          </p:nvPr>
        </p:nvSpPr>
        <p:spPr/>
        <p:txBody>
          <a:bodyPr/>
          <a:lstStyle/>
          <a:p>
            <a:fld id="{FAE61A72-6C7D-49E1-A69D-B1543F4FDA02}" type="slidenum">
              <a:rPr lang="en-US" smtClean="0"/>
              <a:t>24</a:t>
            </a:fld>
            <a:endParaRPr lang="en-US"/>
          </a:p>
        </p:txBody>
      </p:sp>
    </p:spTree>
    <p:extLst>
      <p:ext uri="{BB962C8B-B14F-4D97-AF65-F5344CB8AC3E}">
        <p14:creationId xmlns:p14="http://schemas.microsoft.com/office/powerpoint/2010/main" val="34337542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ADJUST THE TIMING BASED ON YOUR OWN AGENDA BUT MAKE SURE YOU KEEP ENOUGH TIME FOR PART 2.   THIS IS THE MOST ESSENTIAL PART OF THE SIMEX!!!</a:t>
            </a:r>
          </a:p>
        </p:txBody>
      </p:sp>
      <p:sp>
        <p:nvSpPr>
          <p:cNvPr id="4" name="Slide Number Placeholder 3"/>
          <p:cNvSpPr>
            <a:spLocks noGrp="1"/>
          </p:cNvSpPr>
          <p:nvPr>
            <p:ph type="sldNum" sz="quarter" idx="5"/>
          </p:nvPr>
        </p:nvSpPr>
        <p:spPr/>
        <p:txBody>
          <a:bodyPr/>
          <a:lstStyle/>
          <a:p>
            <a:fld id="{FAE61A72-6C7D-49E1-A69D-B1543F4FDA02}" type="slidenum">
              <a:rPr lang="en-US" smtClean="0"/>
              <a:t>27</a:t>
            </a:fld>
            <a:endParaRPr lang="en-US"/>
          </a:p>
        </p:txBody>
      </p:sp>
    </p:spTree>
    <p:extLst>
      <p:ext uri="{BB962C8B-B14F-4D97-AF65-F5344CB8AC3E}">
        <p14:creationId xmlns:p14="http://schemas.microsoft.com/office/powerpoint/2010/main" val="36619755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a:t>
            </a:r>
          </a:p>
          <a:p>
            <a:r>
              <a:rPr lang="en-US"/>
              <a:t>This session is to identify the good practices and challenges of the NDVP and to prioritize those priority areas that need further work/planning. </a:t>
            </a:r>
            <a:endParaRPr lang="en-GB"/>
          </a:p>
        </p:txBody>
      </p:sp>
      <p:sp>
        <p:nvSpPr>
          <p:cNvPr id="4" name="Slide Number Placeholder 3"/>
          <p:cNvSpPr>
            <a:spLocks noGrp="1"/>
          </p:cNvSpPr>
          <p:nvPr>
            <p:ph type="sldNum" sz="quarter" idx="5"/>
          </p:nvPr>
        </p:nvSpPr>
        <p:spPr/>
        <p:txBody>
          <a:bodyPr/>
          <a:lstStyle/>
          <a:p>
            <a:fld id="{FAE61A72-6C7D-49E1-A69D-B1543F4FDA02}" type="slidenum">
              <a:rPr lang="en-US" smtClean="0"/>
              <a:t>29</a:t>
            </a:fld>
            <a:endParaRPr lang="en-US"/>
          </a:p>
        </p:txBody>
      </p:sp>
    </p:spTree>
    <p:extLst>
      <p:ext uri="{BB962C8B-B14F-4D97-AF65-F5344CB8AC3E}">
        <p14:creationId xmlns:p14="http://schemas.microsoft.com/office/powerpoint/2010/main" val="39714922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spcBef>
                <a:spcPct val="20000"/>
              </a:spcBef>
              <a:buFontTx/>
              <a:buChar char="•"/>
              <a:defRPr/>
            </a:pPr>
            <a:r>
              <a:rPr lang="en-CA" sz="3500">
                <a:latin typeface="Calibri" pitchFamily="34" charset="0"/>
                <a:cs typeface="Courier New" pitchFamily="49" charset="0"/>
              </a:rPr>
              <a:t>Break down in groups.</a:t>
            </a:r>
          </a:p>
          <a:p>
            <a:pPr marL="342900" lvl="1" indent="-342900">
              <a:spcBef>
                <a:spcPct val="20000"/>
              </a:spcBef>
              <a:buFontTx/>
              <a:buChar char="•"/>
              <a:defRPr/>
            </a:pPr>
            <a:r>
              <a:rPr lang="en-CA" sz="3500">
                <a:latin typeface="Calibri" pitchFamily="34" charset="0"/>
                <a:cs typeface="Courier New" pitchFamily="49" charset="0"/>
              </a:rPr>
              <a:t>Prioritisation of findings into actions</a:t>
            </a:r>
          </a:p>
          <a:p>
            <a:pPr marL="800100" lvl="2" indent="-342900">
              <a:spcBef>
                <a:spcPct val="20000"/>
              </a:spcBef>
              <a:buFont typeface="Calibri" pitchFamily="34" charset="0"/>
              <a:buChar char="–"/>
              <a:defRPr/>
            </a:pPr>
            <a:r>
              <a:rPr lang="en-CA" sz="2400">
                <a:latin typeface="Calibri" pitchFamily="34" charset="0"/>
                <a:cs typeface="Courier New" pitchFamily="49" charset="0"/>
              </a:rPr>
              <a:t>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Reason why a priority?</a:t>
            </a:r>
          </a:p>
          <a:p>
            <a:pPr marL="800100" lvl="2" indent="-342900">
              <a:spcBef>
                <a:spcPct val="20000"/>
              </a:spcBef>
              <a:buFont typeface="Calibri" pitchFamily="34" charset="0"/>
              <a:buChar char="–"/>
              <a:defRPr/>
            </a:pPr>
            <a:r>
              <a:rPr lang="en-CA" sz="2400">
                <a:latin typeface="Calibri" pitchFamily="34" charset="0"/>
                <a:cs typeface="Courier New" pitchFamily="49" charset="0"/>
              </a:rPr>
              <a:t>Who is responsible for the 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What resources are required?</a:t>
            </a:r>
          </a:p>
          <a:p>
            <a:pPr marL="800100" lvl="2" indent="-342900">
              <a:spcBef>
                <a:spcPct val="20000"/>
              </a:spcBef>
              <a:buFont typeface="Calibri" pitchFamily="34" charset="0"/>
              <a:buChar char="–"/>
              <a:defRPr/>
            </a:pPr>
            <a:r>
              <a:rPr lang="en-CA" sz="2400">
                <a:latin typeface="Calibri" pitchFamily="34" charset="0"/>
                <a:cs typeface="Courier New" pitchFamily="49" charset="0"/>
              </a:rPr>
              <a:t>By when?</a:t>
            </a:r>
          </a:p>
          <a:p>
            <a:pPr marL="342900" lvl="1" indent="-342900">
              <a:spcBef>
                <a:spcPct val="20000"/>
              </a:spcBef>
              <a:buFontTx/>
              <a:buChar char="•"/>
              <a:defRPr/>
            </a:pPr>
            <a:r>
              <a:rPr lang="en-CA" sz="3500">
                <a:latin typeface="Calibri" pitchFamily="34" charset="0"/>
                <a:cs typeface="Courier New" pitchFamily="49" charset="0"/>
              </a:rPr>
              <a:t>Each group rapporteur to provide a 5 minutes summary of the findings of the group.</a:t>
            </a:r>
          </a:p>
          <a:p>
            <a:endParaRPr lang="en-US"/>
          </a:p>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31</a:t>
            </a:fld>
            <a:endParaRPr lang="en-US"/>
          </a:p>
        </p:txBody>
      </p:sp>
    </p:spTree>
    <p:extLst>
      <p:ext uri="{BB962C8B-B14F-4D97-AF65-F5344CB8AC3E}">
        <p14:creationId xmlns:p14="http://schemas.microsoft.com/office/powerpoint/2010/main" val="26333163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32</a:t>
            </a:fld>
            <a:endParaRPr lang="en-US"/>
          </a:p>
        </p:txBody>
      </p:sp>
    </p:spTree>
    <p:extLst>
      <p:ext uri="{BB962C8B-B14F-4D97-AF65-F5344CB8AC3E}">
        <p14:creationId xmlns:p14="http://schemas.microsoft.com/office/powerpoint/2010/main" val="835142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WHO teams work with experts from around the world to develop this guidance. Together, the experts  review reports, studies, presentations by countries, they </a:t>
            </a:r>
            <a:r>
              <a:rPr lang="en-US" err="1"/>
              <a:t>analyse</a:t>
            </a:r>
            <a:r>
              <a:rPr lang="en-US"/>
              <a:t> trends, consult further expert groups  and then agree on the best approach. The guidance is meant for health decision makers who adapt the  information for their country and context. As new scientific knowledge emerges, the documents are  updated.</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DFF109-5F8C-46C5-B013-3B4098F5F7E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19524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Participant Feedback form can be found here: https://extranet.who.int/sph/docs/file/1757 </a:t>
            </a:r>
          </a:p>
        </p:txBody>
      </p:sp>
      <p:sp>
        <p:nvSpPr>
          <p:cNvPr id="4" name="Slide Number Placeholder 3"/>
          <p:cNvSpPr>
            <a:spLocks noGrp="1"/>
          </p:cNvSpPr>
          <p:nvPr>
            <p:ph type="sldNum" sz="quarter" idx="5"/>
          </p:nvPr>
        </p:nvSpPr>
        <p:spPr/>
        <p:txBody>
          <a:bodyPr/>
          <a:lstStyle/>
          <a:p>
            <a:fld id="{FAE61A72-6C7D-49E1-A69D-B1543F4FDA02}" type="slidenum">
              <a:rPr lang="en-US" smtClean="0"/>
              <a:t>33</a:t>
            </a:fld>
            <a:endParaRPr lang="en-US"/>
          </a:p>
        </p:txBody>
      </p:sp>
    </p:spTree>
    <p:extLst>
      <p:ext uri="{BB962C8B-B14F-4D97-AF65-F5344CB8AC3E}">
        <p14:creationId xmlns:p14="http://schemas.microsoft.com/office/powerpoint/2010/main" val="27239940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Wrap up &amp; next steps</a:t>
            </a:r>
          </a:p>
        </p:txBody>
      </p:sp>
      <p:sp>
        <p:nvSpPr>
          <p:cNvPr id="4" name="Slide Number Placeholder 3"/>
          <p:cNvSpPr>
            <a:spLocks noGrp="1"/>
          </p:cNvSpPr>
          <p:nvPr>
            <p:ph type="sldNum" sz="quarter" idx="5"/>
          </p:nvPr>
        </p:nvSpPr>
        <p:spPr/>
        <p:txBody>
          <a:bodyPr/>
          <a:lstStyle/>
          <a:p>
            <a:fld id="{FAE61A72-6C7D-49E1-A69D-B1543F4FDA02}" type="slidenum">
              <a:rPr lang="en-US" smtClean="0"/>
              <a:t>34</a:t>
            </a:fld>
            <a:endParaRPr lang="en-US"/>
          </a:p>
        </p:txBody>
      </p:sp>
    </p:spTree>
    <p:extLst>
      <p:ext uri="{BB962C8B-B14F-4D97-AF65-F5344CB8AC3E}">
        <p14:creationId xmlns:p14="http://schemas.microsoft.com/office/powerpoint/2010/main" val="24051382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35</a:t>
            </a:fld>
            <a:endParaRPr lang="en-US"/>
          </a:p>
        </p:txBody>
      </p:sp>
    </p:spTree>
    <p:extLst>
      <p:ext uri="{BB962C8B-B14F-4D97-AF65-F5344CB8AC3E}">
        <p14:creationId xmlns:p14="http://schemas.microsoft.com/office/powerpoint/2010/main" val="7177006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none"/>
              <a:t>The situation is evolving rapidly.</a:t>
            </a:r>
          </a:p>
          <a:p>
            <a:endParaRPr lang="en-US" b="1" u="none"/>
          </a:p>
          <a:p>
            <a:r>
              <a:rPr lang="en-US" b="1" u="none"/>
              <a:t>Get the information from the </a:t>
            </a:r>
            <a:r>
              <a:rPr lang="en-US" b="1" u="none" err="1"/>
              <a:t>lastest</a:t>
            </a:r>
            <a:r>
              <a:rPr lang="en-US" b="1" u="none"/>
              <a:t> WHO sit rep.</a:t>
            </a:r>
          </a:p>
          <a:p>
            <a:endParaRPr lang="en-US" b="1" u="none"/>
          </a:p>
          <a:p>
            <a:r>
              <a:rPr lang="en-US" b="1" u="none"/>
              <a:t>If you click on the image it will take you to the WHO Sit Rep web page</a:t>
            </a:r>
          </a:p>
          <a:p>
            <a:endParaRPr lang="en-US" b="1" u="none"/>
          </a:p>
          <a:p>
            <a:r>
              <a:rPr lang="en-US" b="1" u="none"/>
              <a:t>You can also provide printout copies</a:t>
            </a:r>
          </a:p>
          <a:p>
            <a:endParaRPr lang="en-US" b="1" u="sng"/>
          </a:p>
          <a:p>
            <a:r>
              <a:rPr lang="en-US" b="1" u="sng"/>
              <a:t>Resource: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https://www.who.int/emergencies/diseases/novel-coronavirus-2019/situation-reports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4</a:t>
            </a:fld>
            <a:endParaRPr lang="en-US"/>
          </a:p>
        </p:txBody>
      </p:sp>
    </p:spTree>
    <p:extLst>
      <p:ext uri="{BB962C8B-B14F-4D97-AF65-F5344CB8AC3E}">
        <p14:creationId xmlns:p14="http://schemas.microsoft.com/office/powerpoint/2010/main" val="23515655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2818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A table-top exercise is an exercise that uses a progressive simulated scenario, together with series of scripted injects, to make participants consider the impact of a potential health emergency on existing plans, procedures and capacities. A TTX simulates an emergency situation in an informal, stress-free environment. </a:t>
            </a:r>
          </a:p>
          <a:p>
            <a:endParaRPr lang="en-GB" sz="1200"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The purpose of a TTX is to strengthen readiness to manage a health emergency, through facilitated group discussions. </a:t>
            </a:r>
          </a:p>
          <a:p>
            <a:endParaRPr lang="en-GB" sz="1200" b="1" u="sng" kern="1200">
              <a:solidFill>
                <a:schemeClr val="tx1"/>
              </a:solidFill>
              <a:effectLst/>
              <a:latin typeface="+mn-lt"/>
              <a:ea typeface="+mn-ea"/>
              <a:cs typeface="+mn-cs"/>
            </a:endParaRPr>
          </a:p>
          <a:p>
            <a:r>
              <a:rPr lang="en-GB" sz="1200" b="1" u="sng" kern="1200">
                <a:solidFill>
                  <a:schemeClr val="tx1"/>
                </a:solidFill>
                <a:effectLst/>
                <a:latin typeface="+mn-lt"/>
                <a:ea typeface="+mn-ea"/>
                <a:cs typeface="+mn-cs"/>
              </a:rPr>
              <a:t>A TTX can be used to: </a:t>
            </a:r>
          </a:p>
          <a:p>
            <a:pPr lvl="0"/>
            <a:r>
              <a:rPr lang="en-GB" sz="1200" kern="1200">
                <a:solidFill>
                  <a:schemeClr val="tx1"/>
                </a:solidFill>
                <a:effectLst/>
                <a:latin typeface="+mn-lt"/>
                <a:ea typeface="+mn-ea"/>
                <a:cs typeface="+mn-cs"/>
              </a:rPr>
              <a:t>Develop or review a response plan </a:t>
            </a:r>
          </a:p>
          <a:p>
            <a:pPr lvl="0"/>
            <a:r>
              <a:rPr lang="en-GB" sz="1200" kern="1200">
                <a:solidFill>
                  <a:schemeClr val="tx1"/>
                </a:solidFill>
                <a:effectLst/>
                <a:latin typeface="+mn-lt"/>
                <a:ea typeface="+mn-ea"/>
                <a:cs typeface="+mn-cs"/>
              </a:rPr>
              <a:t>Familiarize participants with their roles and responsibilities </a:t>
            </a:r>
          </a:p>
          <a:p>
            <a:pPr lvl="0"/>
            <a:r>
              <a:rPr lang="en-GB" sz="1200" kern="1200">
                <a:solidFill>
                  <a:schemeClr val="tx1"/>
                </a:solidFill>
                <a:effectLst/>
                <a:latin typeface="+mn-lt"/>
                <a:ea typeface="+mn-ea"/>
                <a:cs typeface="+mn-cs"/>
              </a:rPr>
              <a:t>Identify and solve problems through a facilitated and open discussion. </a:t>
            </a:r>
          </a:p>
          <a:p>
            <a:endParaRPr lang="en-US"/>
          </a:p>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6</a:t>
            </a:fld>
            <a:endParaRPr lang="en-US"/>
          </a:p>
        </p:txBody>
      </p:sp>
    </p:spTree>
    <p:extLst>
      <p:ext uri="{BB962C8B-B14F-4D97-AF65-F5344CB8AC3E}">
        <p14:creationId xmlns:p14="http://schemas.microsoft.com/office/powerpoint/2010/main" val="32651261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9F16F5-C288-4E2C-825D-23EB01EA855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27557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Helvetica Neue"/>
                <a:ea typeface="DengXian"/>
                <a:cs typeface="Calibri"/>
              </a:rPr>
              <a:t>The TTX will focus on </a:t>
            </a:r>
            <a:r>
              <a:rPr lang="en-GB" sz="1200" b="1">
                <a:latin typeface="Helvetica Neue"/>
                <a:cs typeface="Arial"/>
              </a:rPr>
              <a:t>strategies for the deployment and </a:t>
            </a:r>
            <a:r>
              <a:rPr lang="en-US" sz="1200" b="1">
                <a:latin typeface="Helvetica Neue"/>
                <a:cs typeface="Calibri"/>
              </a:rPr>
              <a:t>implementation of COVID-19 vaccines in country. </a:t>
            </a:r>
          </a:p>
          <a:p>
            <a:endParaRPr lang="en-GB"/>
          </a:p>
        </p:txBody>
      </p:sp>
      <p:sp>
        <p:nvSpPr>
          <p:cNvPr id="4" name="Slide Number Placeholder 3"/>
          <p:cNvSpPr>
            <a:spLocks noGrp="1"/>
          </p:cNvSpPr>
          <p:nvPr>
            <p:ph type="sldNum" sz="quarter" idx="5"/>
          </p:nvPr>
        </p:nvSpPr>
        <p:spPr/>
        <p:txBody>
          <a:bodyPr/>
          <a:lstStyle/>
          <a:p>
            <a:fld id="{FAE61A72-6C7D-49E1-A69D-B1543F4FDA02}" type="slidenum">
              <a:rPr lang="en-US" smtClean="0"/>
              <a:t>8</a:t>
            </a:fld>
            <a:endParaRPr lang="en-US"/>
          </a:p>
        </p:txBody>
      </p:sp>
    </p:spTree>
    <p:extLst>
      <p:ext uri="{BB962C8B-B14F-4D97-AF65-F5344CB8AC3E}">
        <p14:creationId xmlns:p14="http://schemas.microsoft.com/office/powerpoint/2010/main" val="4281570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15000"/>
              </a:lnSpc>
              <a:spcBef>
                <a:spcPts val="0"/>
              </a:spcBef>
              <a:spcAft>
                <a:spcPts val="0"/>
              </a:spcAft>
              <a:buFont typeface="Symbol" panose="05050102010706020507" pitchFamily="18" charset="2"/>
              <a:buChar char=""/>
            </a:pPr>
            <a:r>
              <a:rPr lang="en-GB" sz="1200" b="1">
                <a:effectLst/>
                <a:latin typeface="Calibri" panose="020F0502020204030204" pitchFamily="34" charset="0"/>
                <a:cs typeface="Calibri" panose="020F0502020204030204" pitchFamily="34" charset="0"/>
              </a:rPr>
              <a:t>Facilitator (exercise facilitator):</a:t>
            </a:r>
            <a:r>
              <a:rPr lang="en-GB" sz="1200" b="0">
                <a:effectLst/>
                <a:latin typeface="Calibri" panose="020F0502020204030204" pitchFamily="34" charset="0"/>
                <a:cs typeface="Calibri" panose="020F0502020204030204" pitchFamily="34" charset="0"/>
              </a:rPr>
              <a:t> a person responsible for delivering injects and monitoring progress during an exercise. The facilitator is the first point of contact for any questions, clarifications or requests.</a:t>
            </a:r>
          </a:p>
          <a:p>
            <a:pPr marL="342900" marR="0" lvl="0" indent="-342900">
              <a:lnSpc>
                <a:spcPct val="115000"/>
              </a:lnSpc>
              <a:spcBef>
                <a:spcPts val="0"/>
              </a:spcBef>
              <a:spcAft>
                <a:spcPts val="0"/>
              </a:spcAft>
              <a:buFont typeface="Symbol" panose="05050102010706020507" pitchFamily="18" charset="2"/>
              <a:buChar char=""/>
            </a:pPr>
            <a:r>
              <a:rPr lang="en-GB" sz="1200" b="1">
                <a:effectLst/>
                <a:latin typeface="Calibri" panose="020F0502020204030204" pitchFamily="34" charset="0"/>
                <a:cs typeface="Calibri" panose="020F0502020204030204" pitchFamily="34" charset="0"/>
              </a:rPr>
              <a:t>Evaluator: </a:t>
            </a:r>
            <a:r>
              <a:rPr lang="en-GB" sz="1200" b="0">
                <a:effectLst/>
                <a:latin typeface="Calibri" panose="020F0502020204030204" pitchFamily="34" charset="0"/>
                <a:cs typeface="Calibri" panose="020F0502020204030204" pitchFamily="34" charset="0"/>
              </a:rPr>
              <a:t>a person who gathers data from the exercise and analyses whether the objectives and the targets of the exercise were met. Their evaluation will include overall performance, operational effectiveness, quality control, capabilities, strengths and weaknesses, and areas for improvement. </a:t>
            </a:r>
          </a:p>
          <a:p>
            <a:pPr marL="342900" marR="0" lvl="0" indent="-342900">
              <a:lnSpc>
                <a:spcPct val="115000"/>
              </a:lnSpc>
              <a:spcBef>
                <a:spcPts val="0"/>
              </a:spcBef>
              <a:spcAft>
                <a:spcPts val="0"/>
              </a:spcAft>
              <a:buFont typeface="Symbol" panose="05050102010706020507" pitchFamily="18" charset="2"/>
              <a:buChar char=""/>
            </a:pPr>
            <a:r>
              <a:rPr lang="en-GB" sz="1200" b="1">
                <a:effectLst/>
                <a:latin typeface="Calibri" panose="020F0502020204030204" pitchFamily="34" charset="0"/>
                <a:ea typeface="SimSun" panose="02010600030101010101" pitchFamily="2" charset="-122"/>
                <a:cs typeface="Arial" panose="020B0604020202020204" pitchFamily="34" charset="0"/>
              </a:rPr>
              <a:t>Observer: </a:t>
            </a:r>
            <a:r>
              <a:rPr lang="en-GB" sz="1200">
                <a:effectLst/>
                <a:latin typeface="Calibri" panose="020F0502020204030204" pitchFamily="34" charset="0"/>
                <a:ea typeface="SimSun" panose="02010600030101010101" pitchFamily="2" charset="-122"/>
                <a:cs typeface="Arial" panose="020B0604020202020204" pitchFamily="34" charset="0"/>
              </a:rPr>
              <a:t>Person who observes the exercise. Observers may submit their observations as part of the evaluation process, although they have no official role in the conduct of the exercise.</a:t>
            </a:r>
          </a:p>
          <a:p>
            <a:pPr marL="342900" marR="0" lvl="0" indent="-342900">
              <a:lnSpc>
                <a:spcPct val="115000"/>
              </a:lnSpc>
              <a:spcBef>
                <a:spcPts val="0"/>
              </a:spcBef>
              <a:spcAft>
                <a:spcPts val="0"/>
              </a:spcAft>
              <a:buFont typeface="Symbol" panose="05050102010706020507" pitchFamily="18" charset="2"/>
              <a:buChar char=""/>
            </a:pPr>
            <a:endParaRPr lang="en-GB" sz="1200" b="0">
              <a:effectLst/>
              <a:latin typeface="Calibri" panose="020F0502020204030204" pitchFamily="34" charset="0"/>
              <a:cs typeface="Calibri" panose="020F0502020204030204" pitchFamily="34" charset="0"/>
            </a:endParaRPr>
          </a:p>
          <a:p>
            <a:pPr marL="342900" marR="0" lvl="0" indent="-342900">
              <a:lnSpc>
                <a:spcPct val="115000"/>
              </a:lnSpc>
              <a:spcBef>
                <a:spcPts val="0"/>
              </a:spcBef>
              <a:spcAft>
                <a:spcPts val="0"/>
              </a:spcAft>
              <a:buFont typeface="Symbol" panose="05050102010706020507" pitchFamily="18" charset="2"/>
              <a:buChar char=""/>
            </a:pPr>
            <a:endParaRPr lang="en-GB" sz="1200" b="0">
              <a:effectLst/>
              <a:latin typeface="Calibri" panose="020F0502020204030204" pitchFamily="34" charset="0"/>
              <a:cs typeface="Calibri" panose="020F0502020204030204" pitchFamily="34" charset="0"/>
            </a:endParaRPr>
          </a:p>
          <a:p>
            <a:pPr marL="342900" marR="0" lvl="0" indent="-342900">
              <a:lnSpc>
                <a:spcPct val="115000"/>
              </a:lnSpc>
              <a:spcBef>
                <a:spcPts val="0"/>
              </a:spcBef>
              <a:spcAft>
                <a:spcPts val="0"/>
              </a:spcAft>
              <a:buFont typeface="Symbol" panose="05050102010706020507" pitchFamily="18" charset="2"/>
              <a:buChar char=""/>
            </a:pPr>
            <a:endParaRPr lang="en-GB" sz="1200" b="0">
              <a:effectLst/>
              <a:latin typeface="Calibri" panose="020F0502020204030204" pitchFamily="34" charset="0"/>
              <a:cs typeface="Calibri" panose="020F0502020204030204" pitchFamily="34" charset="0"/>
            </a:endParaRPr>
          </a:p>
          <a:p>
            <a:pPr marL="342900" marR="0" lvl="0" indent="-342900">
              <a:lnSpc>
                <a:spcPct val="115000"/>
              </a:lnSpc>
              <a:spcBef>
                <a:spcPts val="0"/>
              </a:spcBef>
              <a:spcAft>
                <a:spcPts val="0"/>
              </a:spcAft>
              <a:buFont typeface="Symbol" panose="05050102010706020507" pitchFamily="18" charset="2"/>
              <a:buChar char=""/>
            </a:pPr>
            <a:endParaRPr lang="en-GB" sz="1200" b="0">
              <a:effectLst/>
              <a:latin typeface="Calibri" panose="020F0502020204030204" pitchFamily="34" charset="0"/>
              <a:cs typeface="Calibri" panose="020F0502020204030204" pitchFamily="34" charset="0"/>
            </a:endParaRPr>
          </a:p>
          <a:p>
            <a:endParaRPr lang="en-GB"/>
          </a:p>
        </p:txBody>
      </p:sp>
      <p:sp>
        <p:nvSpPr>
          <p:cNvPr id="4" name="Slide Number Placeholder 3"/>
          <p:cNvSpPr>
            <a:spLocks noGrp="1"/>
          </p:cNvSpPr>
          <p:nvPr>
            <p:ph type="sldNum" sz="quarter" idx="5"/>
          </p:nvPr>
        </p:nvSpPr>
        <p:spPr/>
        <p:txBody>
          <a:bodyPr/>
          <a:lstStyle/>
          <a:p>
            <a:fld id="{FAE61A72-6C7D-49E1-A69D-B1543F4FDA02}" type="slidenum">
              <a:rPr lang="en-US" smtClean="0"/>
              <a:t>10</a:t>
            </a:fld>
            <a:endParaRPr lang="en-US"/>
          </a:p>
        </p:txBody>
      </p:sp>
    </p:spTree>
    <p:extLst>
      <p:ext uri="{BB962C8B-B14F-4D97-AF65-F5344CB8AC3E}">
        <p14:creationId xmlns:p14="http://schemas.microsoft.com/office/powerpoint/2010/main" val="3400609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Phase 1: Allocated proportionally to all participating countries:</a:t>
            </a:r>
          </a:p>
          <a:p>
            <a:r>
              <a:rPr lang="en-US"/>
              <a:t>Initially cover 3% of the national population.   By choosing to set a 3% benchmark, WHO wants to ensure that volumes meet the needs of well-resourced health systems while not penalizing countries with a lower proportion of health workers.</a:t>
            </a:r>
          </a:p>
          <a:p>
            <a:endParaRPr lang="en-US"/>
          </a:p>
          <a:p>
            <a:r>
              <a:rPr lang="en-US"/>
              <a:t>Phase 2: Countries will receive doses to vaccinate populations beyond the initial 20% included in the first phase. </a:t>
            </a:r>
          </a:p>
          <a:p>
            <a:endParaRPr lang="en-US"/>
          </a:p>
          <a:p>
            <a:r>
              <a:rPr lang="en-US"/>
              <a:t>Consideration may be given to a country’s risk in establishing the pace at which it would receive additional volume of vaccines.</a:t>
            </a:r>
          </a:p>
          <a:p>
            <a:endParaRPr lang="en-US"/>
          </a:p>
          <a:p>
            <a:r>
              <a:rPr lang="en-US"/>
              <a:t>Phase two is expected to commence after Phase One is complete and expects full delivery by mid 2021.</a:t>
            </a:r>
          </a:p>
          <a:p>
            <a:endParaRPr lang="en-US"/>
          </a:p>
          <a:p>
            <a:r>
              <a:rPr lang="en-US"/>
              <a:t>At present you do not know which vaccine has been allocated under the COVAX Facility.</a:t>
            </a:r>
          </a:p>
          <a:p>
            <a:endParaRPr lang="en-US"/>
          </a:p>
          <a:p>
            <a:endParaRPr lang="en-GB"/>
          </a:p>
        </p:txBody>
      </p:sp>
      <p:sp>
        <p:nvSpPr>
          <p:cNvPr id="4" name="Slide Number Placeholder 3"/>
          <p:cNvSpPr>
            <a:spLocks noGrp="1"/>
          </p:cNvSpPr>
          <p:nvPr>
            <p:ph type="sldNum" sz="quarter" idx="5"/>
          </p:nvPr>
        </p:nvSpPr>
        <p:spPr/>
        <p:txBody>
          <a:bodyPr/>
          <a:lstStyle/>
          <a:p>
            <a:fld id="{FAE61A72-6C7D-49E1-A69D-B1543F4FDA02}" type="slidenum">
              <a:rPr lang="en-US" smtClean="0"/>
              <a:t>15</a:t>
            </a:fld>
            <a:endParaRPr lang="en-US"/>
          </a:p>
        </p:txBody>
      </p:sp>
    </p:spTree>
    <p:extLst>
      <p:ext uri="{BB962C8B-B14F-4D97-AF65-F5344CB8AC3E}">
        <p14:creationId xmlns:p14="http://schemas.microsoft.com/office/powerpoint/2010/main" val="35233274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6294-37B3-4995-BE91-9C6C464A62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E595DE-3A16-4932-BC4D-DDDDD9C409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18882F3-6972-445A-9156-1830E66EEC7E}"/>
              </a:ext>
            </a:extLst>
          </p:cNvPr>
          <p:cNvSpPr>
            <a:spLocks noGrp="1"/>
          </p:cNvSpPr>
          <p:nvPr>
            <p:ph type="dt" sz="half" idx="10"/>
          </p:nvPr>
        </p:nvSpPr>
        <p:spPr/>
        <p:txBody>
          <a:bodyPr/>
          <a:lstStyle/>
          <a:p>
            <a:fld id="{037EF9FF-5787-4BB9-B379-3E1AF82053C2}" type="datetime3">
              <a:rPr lang="en-US" smtClean="0"/>
              <a:t>21 December 2020</a:t>
            </a:fld>
            <a:endParaRPr lang="en-US"/>
          </a:p>
        </p:txBody>
      </p:sp>
      <p:sp>
        <p:nvSpPr>
          <p:cNvPr id="5" name="Footer Placeholder 4">
            <a:extLst>
              <a:ext uri="{FF2B5EF4-FFF2-40B4-BE49-F238E27FC236}">
                <a16:creationId xmlns:a16="http://schemas.microsoft.com/office/drawing/2014/main" id="{CB7BB8E0-078A-42F4-BFBA-CB463A3F34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DD6604-E921-479A-B4F0-97043653BD9C}"/>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608095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88C50-6BD8-41F4-B352-615D6C1443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BDDDED-85B9-4AD5-AEA5-DC859B4BA1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3FC637-3C0D-4960-9B58-6FCC0D301E24}"/>
              </a:ext>
            </a:extLst>
          </p:cNvPr>
          <p:cNvSpPr>
            <a:spLocks noGrp="1"/>
          </p:cNvSpPr>
          <p:nvPr>
            <p:ph type="dt" sz="half" idx="10"/>
          </p:nvPr>
        </p:nvSpPr>
        <p:spPr/>
        <p:txBody>
          <a:bodyPr/>
          <a:lstStyle/>
          <a:p>
            <a:fld id="{E0F018AA-65C9-46C6-81D3-B520C07EBF23}" type="datetime3">
              <a:rPr lang="en-US" smtClean="0"/>
              <a:t>21 December 2020</a:t>
            </a:fld>
            <a:endParaRPr lang="en-US"/>
          </a:p>
        </p:txBody>
      </p:sp>
      <p:sp>
        <p:nvSpPr>
          <p:cNvPr id="5" name="Footer Placeholder 4">
            <a:extLst>
              <a:ext uri="{FF2B5EF4-FFF2-40B4-BE49-F238E27FC236}">
                <a16:creationId xmlns:a16="http://schemas.microsoft.com/office/drawing/2014/main" id="{9A42CB05-E59E-4005-A8C5-D8F349044D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26D4C0-835F-4E57-9895-83314FE21BF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549144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8F5D2A-2BA4-4485-9428-AB7EFB9F809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43BF92-762A-4CC0-9D0C-6845FF1574D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5B7C5B-2D8B-4F54-ADF4-BBB947AB93CA}"/>
              </a:ext>
            </a:extLst>
          </p:cNvPr>
          <p:cNvSpPr>
            <a:spLocks noGrp="1"/>
          </p:cNvSpPr>
          <p:nvPr>
            <p:ph type="dt" sz="half" idx="10"/>
          </p:nvPr>
        </p:nvSpPr>
        <p:spPr/>
        <p:txBody>
          <a:bodyPr/>
          <a:lstStyle/>
          <a:p>
            <a:fld id="{A9569414-5020-4E9C-A6BC-434BEC69E2A8}" type="datetime3">
              <a:rPr lang="en-US" smtClean="0"/>
              <a:t>21 December 2020</a:t>
            </a:fld>
            <a:endParaRPr lang="en-US"/>
          </a:p>
        </p:txBody>
      </p:sp>
      <p:sp>
        <p:nvSpPr>
          <p:cNvPr id="5" name="Footer Placeholder 4">
            <a:extLst>
              <a:ext uri="{FF2B5EF4-FFF2-40B4-BE49-F238E27FC236}">
                <a16:creationId xmlns:a16="http://schemas.microsoft.com/office/drawing/2014/main" id="{0FD8DEDE-C0D3-45EF-99FE-31C059130B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849294-C607-4695-9BC8-2E40986C0237}"/>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2080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31125" y="-13716"/>
            <a:ext cx="11729749" cy="51308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12/21/2020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751723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12/21/2020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15047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12/21/2020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5902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12/21/2020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941518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7999"/>
                </a:lnTo>
                <a:lnTo>
                  <a:pt x="12192000" y="6857999"/>
                </a:lnTo>
                <a:lnTo>
                  <a:pt x="12192000" y="0"/>
                </a:lnTo>
                <a:close/>
              </a:path>
            </a:pathLst>
          </a:custGeom>
          <a:solidFill>
            <a:srgbClr val="404040"/>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12/21/2020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022308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12/21/2020</a:t>
            </a:fld>
            <a:endParaRPr lang="en-US"/>
          </a:p>
        </p:txBody>
      </p:sp>
      <p:sp>
        <p:nvSpPr>
          <p:cNvPr id="6" name="Holder 6"/>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76535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12/21/2020</a:t>
            </a:fld>
            <a:endParaRPr lang="en-US"/>
          </a:p>
        </p:txBody>
      </p:sp>
      <p:sp>
        <p:nvSpPr>
          <p:cNvPr id="6" name="Holder 6"/>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12961841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12/21/2020</a:t>
            </a:fld>
            <a:endParaRPr lang="en-US"/>
          </a:p>
        </p:txBody>
      </p:sp>
      <p:sp>
        <p:nvSpPr>
          <p:cNvPr id="7" name="Holder 7"/>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801065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68DF22B-4087-446B-9436-FCFDC545A396}"/>
              </a:ext>
            </a:extLst>
          </p:cNvPr>
          <p:cNvSpPr/>
          <p:nvPr userDrawn="1"/>
        </p:nvSpPr>
        <p:spPr>
          <a:xfrm>
            <a:off x="-7612" y="-1466"/>
            <a:ext cx="12199612" cy="612875"/>
          </a:xfrm>
          <a:prstGeom prst="rect">
            <a:avLst/>
          </a:prstGeom>
          <a:solidFill>
            <a:srgbClr val="008F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13106D7-96EC-4E2E-A5CA-6B984281F924}"/>
              </a:ext>
            </a:extLst>
          </p:cNvPr>
          <p:cNvSpPr>
            <a:spLocks noGrp="1"/>
          </p:cNvSpPr>
          <p:nvPr>
            <p:ph type="title"/>
          </p:nvPr>
        </p:nvSpPr>
        <p:spPr>
          <a:xfrm>
            <a:off x="152780" y="-8247"/>
            <a:ext cx="10515600" cy="581340"/>
          </a:xfrm>
        </p:spPr>
        <p:txBody>
          <a:bodyPr>
            <a:normAutofit/>
          </a:bodyPr>
          <a:lstStyle>
            <a:lvl1pPr>
              <a:defRPr sz="4000"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D4DDC5F9-76DC-45B5-AC33-CF52E93A7B5D}"/>
              </a:ext>
            </a:extLst>
          </p:cNvPr>
          <p:cNvSpPr>
            <a:spLocks noGrp="1"/>
          </p:cNvSpPr>
          <p:nvPr>
            <p:ph idx="1"/>
          </p:nvPr>
        </p:nvSpPr>
        <p:spPr>
          <a:xfrm>
            <a:off x="838200" y="1017346"/>
            <a:ext cx="10515600" cy="515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332FB2-0AB8-45F4-B706-F0A1C2E86402}"/>
              </a:ext>
            </a:extLst>
          </p:cNvPr>
          <p:cNvSpPr/>
          <p:nvPr userDrawn="1"/>
        </p:nvSpPr>
        <p:spPr>
          <a:xfrm>
            <a:off x="6056" y="6605265"/>
            <a:ext cx="12192000" cy="266131"/>
          </a:xfrm>
          <a:prstGeom prst="rect">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17" name="Rectangle: Single Corner Snipped 16">
            <a:extLst>
              <a:ext uri="{FF2B5EF4-FFF2-40B4-BE49-F238E27FC236}">
                <a16:creationId xmlns:a16="http://schemas.microsoft.com/office/drawing/2014/main" id="{E103C554-2422-4905-9D17-03B3D8E1D52A}"/>
              </a:ext>
            </a:extLst>
          </p:cNvPr>
          <p:cNvSpPr/>
          <p:nvPr userDrawn="1"/>
        </p:nvSpPr>
        <p:spPr>
          <a:xfrm>
            <a:off x="3093983" y="6605265"/>
            <a:ext cx="4087982" cy="248596"/>
          </a:xfrm>
          <a:prstGeom prst="snip1Rect">
            <a:avLst>
              <a:gd name="adj" fmla="val 50000"/>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5" name="Rectangle: Single Corner Snipped 14">
            <a:extLst>
              <a:ext uri="{FF2B5EF4-FFF2-40B4-BE49-F238E27FC236}">
                <a16:creationId xmlns:a16="http://schemas.microsoft.com/office/drawing/2014/main" id="{14CC0BFA-DE7B-4499-829A-6B71AD36FF35}"/>
              </a:ext>
            </a:extLst>
          </p:cNvPr>
          <p:cNvSpPr/>
          <p:nvPr userDrawn="1"/>
        </p:nvSpPr>
        <p:spPr>
          <a:xfrm>
            <a:off x="2890327" y="6605265"/>
            <a:ext cx="4087982" cy="248596"/>
          </a:xfrm>
          <a:prstGeom prst="snip1Rect">
            <a:avLst>
              <a:gd name="adj" fmla="val 50000"/>
            </a:avLst>
          </a:prstGeom>
          <a:solidFill>
            <a:srgbClr val="008F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4" name="Rectangle: Single Corner Snipped 13">
            <a:extLst>
              <a:ext uri="{FF2B5EF4-FFF2-40B4-BE49-F238E27FC236}">
                <a16:creationId xmlns:a16="http://schemas.microsoft.com/office/drawing/2014/main" id="{047D5B3D-F74C-4020-B7F9-DB80540E35DA}"/>
              </a:ext>
            </a:extLst>
          </p:cNvPr>
          <p:cNvSpPr/>
          <p:nvPr userDrawn="1"/>
        </p:nvSpPr>
        <p:spPr>
          <a:xfrm>
            <a:off x="1232707" y="6599209"/>
            <a:ext cx="4177873" cy="258506"/>
          </a:xfrm>
          <a:prstGeom prst="snip1Rect">
            <a:avLst>
              <a:gd name="adj" fmla="val 50000"/>
            </a:avLst>
          </a:prstGeom>
          <a:solidFill>
            <a:srgbClr val="006A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2" name="Rectangle: Single Corner Snipped 11">
            <a:extLst>
              <a:ext uri="{FF2B5EF4-FFF2-40B4-BE49-F238E27FC236}">
                <a16:creationId xmlns:a16="http://schemas.microsoft.com/office/drawing/2014/main" id="{0214AEB6-3194-4940-93D4-8D2575863847}"/>
              </a:ext>
            </a:extLst>
          </p:cNvPr>
          <p:cNvSpPr/>
          <p:nvPr userDrawn="1"/>
        </p:nvSpPr>
        <p:spPr>
          <a:xfrm>
            <a:off x="1011795" y="6599209"/>
            <a:ext cx="4177873" cy="248879"/>
          </a:xfrm>
          <a:prstGeom prst="snip1Rect">
            <a:avLst>
              <a:gd name="adj" fmla="val 50000"/>
            </a:avLst>
          </a:prstGeom>
          <a:solidFill>
            <a:srgbClr val="005D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1" name="Rectangle: Single Corner Snipped 10">
            <a:extLst>
              <a:ext uri="{FF2B5EF4-FFF2-40B4-BE49-F238E27FC236}">
                <a16:creationId xmlns:a16="http://schemas.microsoft.com/office/drawing/2014/main" id="{D21FAAE0-36C9-4D28-BF79-478A2708E0A5}"/>
              </a:ext>
            </a:extLst>
          </p:cNvPr>
          <p:cNvSpPr/>
          <p:nvPr userDrawn="1"/>
        </p:nvSpPr>
        <p:spPr>
          <a:xfrm>
            <a:off x="205387" y="6599209"/>
            <a:ext cx="2004413" cy="266132"/>
          </a:xfrm>
          <a:prstGeom prst="snip1Rect">
            <a:avLst>
              <a:gd name="adj" fmla="val 50000"/>
            </a:avLst>
          </a:prstGeom>
          <a:solidFill>
            <a:srgbClr val="D864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8" name="Rectangle: Single Corner Snipped 7">
            <a:extLst>
              <a:ext uri="{FF2B5EF4-FFF2-40B4-BE49-F238E27FC236}">
                <a16:creationId xmlns:a16="http://schemas.microsoft.com/office/drawing/2014/main" id="{BA1D2115-0E25-422E-9023-B51F9C211431}"/>
              </a:ext>
            </a:extLst>
          </p:cNvPr>
          <p:cNvSpPr/>
          <p:nvPr userDrawn="1"/>
        </p:nvSpPr>
        <p:spPr>
          <a:xfrm>
            <a:off x="0" y="6599209"/>
            <a:ext cx="2004413" cy="266132"/>
          </a:xfrm>
          <a:prstGeom prst="snip1Rect">
            <a:avLst>
              <a:gd name="adj" fmla="val 50000"/>
            </a:avLst>
          </a:prstGeom>
          <a:solidFill>
            <a:srgbClr val="A24B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3E844BC-5D7B-41E7-A4E3-BAF42FC8DDD6}"/>
              </a:ext>
            </a:extLst>
          </p:cNvPr>
          <p:cNvSpPr/>
          <p:nvPr userDrawn="1"/>
        </p:nvSpPr>
        <p:spPr>
          <a:xfrm>
            <a:off x="-2471" y="6604956"/>
            <a:ext cx="1952586" cy="276999"/>
          </a:xfrm>
          <a:prstGeom prst="rect">
            <a:avLst/>
          </a:prstGeom>
        </p:spPr>
        <p:txBody>
          <a:bodyPr wrap="none">
            <a:spAutoFit/>
          </a:bodyPr>
          <a:lstStyle/>
          <a:p>
            <a:pPr algn="l"/>
            <a:r>
              <a:rPr lang="en-US" sz="1200" b="1" i="0">
                <a:solidFill>
                  <a:schemeClr val="bg1"/>
                </a:solidFill>
                <a:latin typeface="Arial" panose="020B0604020202020204" pitchFamily="34" charset="0"/>
                <a:cs typeface="Arial" panose="020B0604020202020204" pitchFamily="34" charset="0"/>
              </a:rPr>
              <a:t>SIMULATION EXERCISE</a:t>
            </a:r>
          </a:p>
        </p:txBody>
      </p:sp>
      <p:sp>
        <p:nvSpPr>
          <p:cNvPr id="13" name="Rectangle 12">
            <a:extLst>
              <a:ext uri="{FF2B5EF4-FFF2-40B4-BE49-F238E27FC236}">
                <a16:creationId xmlns:a16="http://schemas.microsoft.com/office/drawing/2014/main" id="{5A2952AD-10AE-4031-9F83-57256D9173D3}"/>
              </a:ext>
            </a:extLst>
          </p:cNvPr>
          <p:cNvSpPr/>
          <p:nvPr userDrawn="1"/>
        </p:nvSpPr>
        <p:spPr>
          <a:xfrm>
            <a:off x="2296187" y="6604957"/>
            <a:ext cx="3843713" cy="276999"/>
          </a:xfrm>
          <a:prstGeom prst="rect">
            <a:avLst/>
          </a:prstGeom>
        </p:spPr>
        <p:txBody>
          <a:bodyPr wrap="square">
            <a:spAutoFit/>
          </a:bodyPr>
          <a:lstStyle/>
          <a:p>
            <a:pPr algn="l"/>
            <a:r>
              <a:rPr lang="en-US" sz="1200" b="1" i="0">
                <a:solidFill>
                  <a:schemeClr val="bg1"/>
                </a:solidFill>
                <a:latin typeface="Arial" panose="020B0604020202020204" pitchFamily="34" charset="0"/>
                <a:cs typeface="Arial" panose="020B0604020202020204" pitchFamily="34" charset="0"/>
              </a:rPr>
              <a:t>NOVEL CORONAVIRUS (COVID-19)</a:t>
            </a:r>
          </a:p>
        </p:txBody>
      </p:sp>
      <p:sp>
        <p:nvSpPr>
          <p:cNvPr id="4" name="Date Placeholder 3">
            <a:extLst>
              <a:ext uri="{FF2B5EF4-FFF2-40B4-BE49-F238E27FC236}">
                <a16:creationId xmlns:a16="http://schemas.microsoft.com/office/drawing/2014/main" id="{D54DA4ED-9ABC-4282-9787-04C348BE350B}"/>
              </a:ext>
            </a:extLst>
          </p:cNvPr>
          <p:cNvSpPr>
            <a:spLocks noGrp="1"/>
          </p:cNvSpPr>
          <p:nvPr>
            <p:ph type="dt" sz="half" idx="10"/>
          </p:nvPr>
        </p:nvSpPr>
        <p:spPr>
          <a:xfrm>
            <a:off x="5481868" y="6560893"/>
            <a:ext cx="3769418" cy="365125"/>
          </a:xfrm>
          <a:ln>
            <a:noFill/>
          </a:ln>
        </p:spPr>
        <p:txBody>
          <a:bodyPr/>
          <a:lstStyle>
            <a:lvl1pPr algn="l">
              <a:defRPr sz="1200" b="1">
                <a:solidFill>
                  <a:schemeClr val="bg1"/>
                </a:solidFill>
                <a:latin typeface="Arial" panose="020B0604020202020204" pitchFamily="34" charset="0"/>
                <a:cs typeface="Arial" panose="020B0604020202020204" pitchFamily="34" charset="0"/>
              </a:defRPr>
            </a:lvl1pPr>
          </a:lstStyle>
          <a:p>
            <a:fld id="{7EA682B2-33C9-4D4F-9A18-C7D5F7FE2751}" type="datetime3">
              <a:rPr lang="en-US" smtClean="0"/>
              <a:t>21 December 2020</a:t>
            </a:fld>
            <a:endParaRPr lang="en-US"/>
          </a:p>
        </p:txBody>
      </p:sp>
      <p:sp>
        <p:nvSpPr>
          <p:cNvPr id="18" name="TextBox 17">
            <a:extLst>
              <a:ext uri="{FF2B5EF4-FFF2-40B4-BE49-F238E27FC236}">
                <a16:creationId xmlns:a16="http://schemas.microsoft.com/office/drawing/2014/main" id="{71B491A0-70AF-46B2-AEC7-03AEA54B4139}"/>
              </a:ext>
            </a:extLst>
          </p:cNvPr>
          <p:cNvSpPr txBox="1"/>
          <p:nvPr userDrawn="1"/>
        </p:nvSpPr>
        <p:spPr>
          <a:xfrm>
            <a:off x="10431711" y="6587799"/>
            <a:ext cx="1641231" cy="276999"/>
          </a:xfrm>
          <a:prstGeom prst="rect">
            <a:avLst/>
          </a:prstGeom>
          <a:noFill/>
        </p:spPr>
        <p:txBody>
          <a:bodyPr wrap="square" rtlCol="0">
            <a:spAutoFit/>
          </a:bodyPr>
          <a:lstStyle/>
          <a:p>
            <a:pPr algn="r"/>
            <a:r>
              <a:rPr lang="en-US" sz="1200" b="1">
                <a:solidFill>
                  <a:schemeClr val="bg1"/>
                </a:solidFill>
                <a:latin typeface="Arial" panose="020B0604020202020204" pitchFamily="34" charset="0"/>
                <a:cs typeface="Arial" panose="020B0604020202020204" pitchFamily="34" charset="0"/>
              </a:rPr>
              <a:t>page </a:t>
            </a:r>
            <a:fld id="{1B4E33A6-6130-4A49-BBD8-DE9BC3CBE6A3}" type="slidenum">
              <a:rPr lang="en-US" sz="1200" b="1" smtClean="0">
                <a:solidFill>
                  <a:schemeClr val="bg1"/>
                </a:solidFill>
                <a:latin typeface="Arial" panose="020B0604020202020204" pitchFamily="34" charset="0"/>
                <a:cs typeface="Arial" panose="020B0604020202020204" pitchFamily="34" charset="0"/>
              </a:rPr>
              <a:pPr algn="r"/>
              <a:t>‹#›</a:t>
            </a:fld>
            <a:endParaRPr lang="en-US" sz="1200" b="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2088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hf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7998"/>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12/21/2020</a:t>
            </a:fld>
            <a:endParaRPr lang="en-US"/>
          </a:p>
        </p:txBody>
      </p:sp>
      <p:sp>
        <p:nvSpPr>
          <p:cNvPr id="5" name="Holder 5"/>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21790602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12/21/2020</a:t>
            </a:fld>
            <a:endParaRPr lang="en-US"/>
          </a:p>
        </p:txBody>
      </p:sp>
      <p:sp>
        <p:nvSpPr>
          <p:cNvPr id="4" name="Holder 4"/>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312059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922A2-79C3-4E46-8D84-3C5BE975AC6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71037BA-145B-4F48-A7D5-AD8A8A8EED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80594E-1554-441A-A730-7F11E9AAE44A}"/>
              </a:ext>
            </a:extLst>
          </p:cNvPr>
          <p:cNvSpPr>
            <a:spLocks noGrp="1"/>
          </p:cNvSpPr>
          <p:nvPr>
            <p:ph type="dt" sz="half" idx="10"/>
          </p:nvPr>
        </p:nvSpPr>
        <p:spPr/>
        <p:txBody>
          <a:bodyPr/>
          <a:lstStyle/>
          <a:p>
            <a:fld id="{6C8388E3-2E99-4010-9005-3AE6BE90366B}" type="datetime3">
              <a:rPr lang="en-US" smtClean="0"/>
              <a:t>21 December 2020</a:t>
            </a:fld>
            <a:endParaRPr lang="en-US"/>
          </a:p>
        </p:txBody>
      </p:sp>
      <p:sp>
        <p:nvSpPr>
          <p:cNvPr id="5" name="Footer Placeholder 4">
            <a:extLst>
              <a:ext uri="{FF2B5EF4-FFF2-40B4-BE49-F238E27FC236}">
                <a16:creationId xmlns:a16="http://schemas.microsoft.com/office/drawing/2014/main" id="{8CA56ACD-1C77-409E-8D05-0D230C9386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F11F2-DA08-47AD-B578-270D119B6BA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40311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D49C-B98F-4AD9-A980-354EFFAD71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C315BA-D0A4-426E-8A1A-83DF48EA24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ACC8B4-5613-43B0-A1F5-FE7A49416B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AFE513-79F0-4D34-96E8-B4CBBAA3CB41}"/>
              </a:ext>
            </a:extLst>
          </p:cNvPr>
          <p:cNvSpPr>
            <a:spLocks noGrp="1"/>
          </p:cNvSpPr>
          <p:nvPr>
            <p:ph type="dt" sz="half" idx="10"/>
          </p:nvPr>
        </p:nvSpPr>
        <p:spPr/>
        <p:txBody>
          <a:bodyPr/>
          <a:lstStyle/>
          <a:p>
            <a:fld id="{429CAB1E-4CFE-4ED8-8F44-E87A048AF566}" type="datetime3">
              <a:rPr lang="en-US" smtClean="0"/>
              <a:t>21 December 2020</a:t>
            </a:fld>
            <a:endParaRPr lang="en-US"/>
          </a:p>
        </p:txBody>
      </p:sp>
      <p:sp>
        <p:nvSpPr>
          <p:cNvPr id="6" name="Footer Placeholder 5">
            <a:extLst>
              <a:ext uri="{FF2B5EF4-FFF2-40B4-BE49-F238E27FC236}">
                <a16:creationId xmlns:a16="http://schemas.microsoft.com/office/drawing/2014/main" id="{907380DF-4624-49EB-AD45-B01ACC3608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9EC5F0-237C-44B3-A759-155F42DD85F6}"/>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048286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073F5-5FFB-4329-90E5-0F80C0243F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A007E4-94DA-4DE8-94C5-1D2AE3566B3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3A8DBF6-6815-44F5-9AB5-EFBD9BD8C4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83C279-CBF6-45A6-B38D-A29F5D8B6BC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568A65-D072-4DD1-ABA3-9D1342A5563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1B7829-95ED-4775-A08D-ADEDA493B2C0}"/>
              </a:ext>
            </a:extLst>
          </p:cNvPr>
          <p:cNvSpPr>
            <a:spLocks noGrp="1"/>
          </p:cNvSpPr>
          <p:nvPr>
            <p:ph type="dt" sz="half" idx="10"/>
          </p:nvPr>
        </p:nvSpPr>
        <p:spPr/>
        <p:txBody>
          <a:bodyPr/>
          <a:lstStyle/>
          <a:p>
            <a:fld id="{4DC9B768-7658-4655-820F-3897DDDA8584}" type="datetime3">
              <a:rPr lang="en-US" smtClean="0"/>
              <a:t>21 December 2020</a:t>
            </a:fld>
            <a:endParaRPr lang="en-US"/>
          </a:p>
        </p:txBody>
      </p:sp>
      <p:sp>
        <p:nvSpPr>
          <p:cNvPr id="8" name="Footer Placeholder 7">
            <a:extLst>
              <a:ext uri="{FF2B5EF4-FFF2-40B4-BE49-F238E27FC236}">
                <a16:creationId xmlns:a16="http://schemas.microsoft.com/office/drawing/2014/main" id="{D14B4AEC-971D-4C2D-8DBF-4EF5918197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B2E6BDF-5653-4655-9DDB-832FE324503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0542771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3C95-0A9C-4615-BBA7-78ED8056EC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BCF8EF-14C3-4629-A249-780DA30D5C39}"/>
              </a:ext>
            </a:extLst>
          </p:cNvPr>
          <p:cNvSpPr>
            <a:spLocks noGrp="1"/>
          </p:cNvSpPr>
          <p:nvPr>
            <p:ph type="dt" sz="half" idx="10"/>
          </p:nvPr>
        </p:nvSpPr>
        <p:spPr/>
        <p:txBody>
          <a:bodyPr/>
          <a:lstStyle/>
          <a:p>
            <a:fld id="{1FEFAB82-4D19-4318-9416-B30A9028B204}" type="datetime3">
              <a:rPr lang="en-US" smtClean="0"/>
              <a:t>21 December 2020</a:t>
            </a:fld>
            <a:endParaRPr lang="en-US"/>
          </a:p>
        </p:txBody>
      </p:sp>
      <p:sp>
        <p:nvSpPr>
          <p:cNvPr id="4" name="Footer Placeholder 3">
            <a:extLst>
              <a:ext uri="{FF2B5EF4-FFF2-40B4-BE49-F238E27FC236}">
                <a16:creationId xmlns:a16="http://schemas.microsoft.com/office/drawing/2014/main" id="{5C8FAFF5-1A8E-47AC-AA75-0298062DE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4A9C6F-E290-4CAC-84F0-AE7CB05C31C3}"/>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519711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6C9CA1-2206-4D7C-9F5B-CF5DE2007173}"/>
              </a:ext>
            </a:extLst>
          </p:cNvPr>
          <p:cNvSpPr>
            <a:spLocks noGrp="1"/>
          </p:cNvSpPr>
          <p:nvPr>
            <p:ph type="dt" sz="half" idx="10"/>
          </p:nvPr>
        </p:nvSpPr>
        <p:spPr/>
        <p:txBody>
          <a:bodyPr/>
          <a:lstStyle/>
          <a:p>
            <a:fld id="{285CEB09-67DE-4AC4-8F82-A9E2C7346857}" type="datetime3">
              <a:rPr lang="en-US" smtClean="0"/>
              <a:t>21 December 2020</a:t>
            </a:fld>
            <a:endParaRPr lang="en-US"/>
          </a:p>
        </p:txBody>
      </p:sp>
      <p:sp>
        <p:nvSpPr>
          <p:cNvPr id="3" name="Footer Placeholder 2">
            <a:extLst>
              <a:ext uri="{FF2B5EF4-FFF2-40B4-BE49-F238E27FC236}">
                <a16:creationId xmlns:a16="http://schemas.microsoft.com/office/drawing/2014/main" id="{C2149297-0B1C-4FD7-8F9F-96B7CEEACFF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C745379-5467-4F83-9BD1-EAD174612F54}"/>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8741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493B6-58EF-4180-946B-7037CEAD89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3B62CD4-177E-4A98-AC6C-8CF24AEAFC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017428-D72F-4322-B37C-55735F18C2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483F8E-EC06-4A66-A8C3-B040637541C5}"/>
              </a:ext>
            </a:extLst>
          </p:cNvPr>
          <p:cNvSpPr>
            <a:spLocks noGrp="1"/>
          </p:cNvSpPr>
          <p:nvPr>
            <p:ph type="dt" sz="half" idx="10"/>
          </p:nvPr>
        </p:nvSpPr>
        <p:spPr/>
        <p:txBody>
          <a:bodyPr/>
          <a:lstStyle/>
          <a:p>
            <a:fld id="{78F72935-E33C-46C3-B289-962BF46A36D4}" type="datetime3">
              <a:rPr lang="en-US" smtClean="0"/>
              <a:t>21 December 2020</a:t>
            </a:fld>
            <a:endParaRPr lang="en-US"/>
          </a:p>
        </p:txBody>
      </p:sp>
      <p:sp>
        <p:nvSpPr>
          <p:cNvPr id="6" name="Footer Placeholder 5">
            <a:extLst>
              <a:ext uri="{FF2B5EF4-FFF2-40B4-BE49-F238E27FC236}">
                <a16:creationId xmlns:a16="http://schemas.microsoft.com/office/drawing/2014/main" id="{007F416E-E946-489D-A444-253E37CCAE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BD18C1-8457-4348-ABE5-FB2E235DA88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527520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B81F8-0E58-48D6-8BC1-8F89D08FFD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8C2B21C-C1D1-4D5F-9765-6C691BDFAE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9F01DE-4FFD-4524-845D-A2F9C01542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395215-3CDC-4608-BE45-8BDA626BC572}"/>
              </a:ext>
            </a:extLst>
          </p:cNvPr>
          <p:cNvSpPr>
            <a:spLocks noGrp="1"/>
          </p:cNvSpPr>
          <p:nvPr>
            <p:ph type="dt" sz="half" idx="10"/>
          </p:nvPr>
        </p:nvSpPr>
        <p:spPr/>
        <p:txBody>
          <a:bodyPr/>
          <a:lstStyle/>
          <a:p>
            <a:fld id="{DA7F73E5-582A-4E6D-9C75-775D62104A61}" type="datetime3">
              <a:rPr lang="en-US" smtClean="0"/>
              <a:t>21 December 2020</a:t>
            </a:fld>
            <a:endParaRPr lang="en-US"/>
          </a:p>
        </p:txBody>
      </p:sp>
      <p:sp>
        <p:nvSpPr>
          <p:cNvPr id="6" name="Footer Placeholder 5">
            <a:extLst>
              <a:ext uri="{FF2B5EF4-FFF2-40B4-BE49-F238E27FC236}">
                <a16:creationId xmlns:a16="http://schemas.microsoft.com/office/drawing/2014/main" id="{B3F12398-BF67-46AA-A3C9-FDC363BB03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AD748A-4E4A-48D7-B7D8-77B9BBA4C4A5}"/>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27327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slideLayout" Target="../slideLayouts/slideLayout19.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11" Type="http://schemas.openxmlformats.org/officeDocument/2006/relationships/image" Target="../media/image6.png"/><Relationship Id="rId5" Type="http://schemas.openxmlformats.org/officeDocument/2006/relationships/slideLayout" Target="../slideLayouts/slideLayout21.xml"/><Relationship Id="rId10" Type="http://schemas.openxmlformats.org/officeDocument/2006/relationships/image" Target="../media/image5.png"/><Relationship Id="rId4" Type="http://schemas.openxmlformats.org/officeDocument/2006/relationships/slideLayout" Target="../slideLayouts/slideLayout20.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0DD77B-566F-448A-9CAD-E164B7BEE7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D83DE5-5AD1-42FA-94DC-665554C018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B85C32-7B69-4DA5-88E8-C04252DD12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958ADE-BA35-494E-BE53-3C61C716429B}" type="datetime3">
              <a:rPr lang="en-US" smtClean="0"/>
              <a:t>21 December 2020</a:t>
            </a:fld>
            <a:endParaRPr lang="en-US"/>
          </a:p>
        </p:txBody>
      </p:sp>
      <p:sp>
        <p:nvSpPr>
          <p:cNvPr id="5" name="Footer Placeholder 4">
            <a:extLst>
              <a:ext uri="{FF2B5EF4-FFF2-40B4-BE49-F238E27FC236}">
                <a16:creationId xmlns:a16="http://schemas.microsoft.com/office/drawing/2014/main" id="{66E2A2D0-8FE2-4491-B917-DEF4DA1ACE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A2A525B-CEDB-4ACB-8BB8-53AE292224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ACBD7-AED4-4E2D-B1A1-CD42AAD87EA1}" type="slidenum">
              <a:rPr lang="en-US" smtClean="0"/>
              <a:t>‹#›</a:t>
            </a:fld>
            <a:endParaRPr lang="en-US"/>
          </a:p>
        </p:txBody>
      </p:sp>
    </p:spTree>
    <p:extLst>
      <p:ext uri="{BB962C8B-B14F-4D97-AF65-F5344CB8AC3E}">
        <p14:creationId xmlns:p14="http://schemas.microsoft.com/office/powerpoint/2010/main" val="24143978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187"/>
                </a:moveTo>
                <a:lnTo>
                  <a:pt x="0" y="0"/>
                </a:lnTo>
                <a:lnTo>
                  <a:pt x="12192000" y="0"/>
                </a:lnTo>
                <a:lnTo>
                  <a:pt x="12192000" y="611187"/>
                </a:lnTo>
                <a:lnTo>
                  <a:pt x="0" y="611187"/>
                </a:lnTo>
                <a:close/>
              </a:path>
            </a:pathLst>
          </a:custGeom>
          <a:solidFill>
            <a:srgbClr val="008FCE"/>
          </a:solidFill>
        </p:spPr>
        <p:txBody>
          <a:bodyPr wrap="square" lIns="0" tIns="0" rIns="0" bIns="0" rtlCol="0"/>
          <a:lstStyle/>
          <a:p>
            <a:endParaRPr/>
          </a:p>
        </p:txBody>
      </p:sp>
      <p:sp>
        <p:nvSpPr>
          <p:cNvPr id="17" name="bg object 17"/>
          <p:cNvSpPr/>
          <p:nvPr/>
        </p:nvSpPr>
        <p:spPr>
          <a:xfrm>
            <a:off x="0" y="6568440"/>
            <a:ext cx="12188952" cy="289560"/>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350" y="6605586"/>
            <a:ext cx="12185650" cy="252729"/>
          </a:xfrm>
          <a:custGeom>
            <a:avLst/>
            <a:gdLst/>
            <a:ahLst/>
            <a:cxnLst/>
            <a:rect l="l" t="t" r="r" b="b"/>
            <a:pathLst>
              <a:path w="12185650" h="252729">
                <a:moveTo>
                  <a:pt x="0" y="0"/>
                </a:moveTo>
                <a:lnTo>
                  <a:pt x="12185650" y="0"/>
                </a:lnTo>
                <a:lnTo>
                  <a:pt x="12185650" y="252413"/>
                </a:lnTo>
                <a:lnTo>
                  <a:pt x="0" y="252413"/>
                </a:lnTo>
                <a:lnTo>
                  <a:pt x="0" y="0"/>
                </a:lnTo>
                <a:close/>
              </a:path>
            </a:pathLst>
          </a:custGeom>
          <a:solidFill>
            <a:srgbClr val="595959"/>
          </a:solidFill>
        </p:spPr>
        <p:txBody>
          <a:bodyPr wrap="square" lIns="0" tIns="0" rIns="0" bIns="0" rtlCol="0"/>
          <a:lstStyle/>
          <a:p>
            <a:endParaRPr/>
          </a:p>
        </p:txBody>
      </p:sp>
      <p:sp>
        <p:nvSpPr>
          <p:cNvPr id="2" name="Holder 2"/>
          <p:cNvSpPr>
            <a:spLocks noGrp="1"/>
          </p:cNvSpPr>
          <p:nvPr>
            <p:ph type="title"/>
          </p:nvPr>
        </p:nvSpPr>
        <p:spPr>
          <a:xfrm>
            <a:off x="0" y="1587"/>
            <a:ext cx="7771130" cy="609600"/>
          </a:xfrm>
          <a:prstGeom prst="rect">
            <a:avLst/>
          </a:prstGeom>
        </p:spPr>
        <p:txBody>
          <a:bodyPr wrap="square" lIns="0" tIns="0" rIns="0" bIns="0">
            <a:spAutoFit/>
          </a:bodyPr>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a:xfrm>
            <a:off x="231125" y="1151635"/>
            <a:ext cx="7583805" cy="1671320"/>
          </a:xfrm>
          <a:prstGeom prst="rect">
            <a:avLst/>
          </a:prstGeom>
        </p:spPr>
        <p:txBody>
          <a:bodyPr wrap="square" lIns="0" tIns="0" rIns="0" bIns="0">
            <a:spAutoFit/>
          </a:bodyPr>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12/21/2020</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263837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408"/>
                </a:moveTo>
                <a:lnTo>
                  <a:pt x="0" y="0"/>
                </a:lnTo>
                <a:lnTo>
                  <a:pt x="12192000" y="0"/>
                </a:lnTo>
                <a:lnTo>
                  <a:pt x="12192000" y="611408"/>
                </a:lnTo>
                <a:lnTo>
                  <a:pt x="0" y="611408"/>
                </a:lnTo>
                <a:close/>
              </a:path>
            </a:pathLst>
          </a:custGeom>
          <a:solidFill>
            <a:srgbClr val="008FCE"/>
          </a:solidFill>
        </p:spPr>
        <p:txBody>
          <a:bodyPr wrap="square" lIns="0" tIns="0" rIns="0" bIns="0" rtlCol="0"/>
          <a:lstStyle/>
          <a:p>
            <a:endParaRPr/>
          </a:p>
        </p:txBody>
      </p:sp>
      <p:sp>
        <p:nvSpPr>
          <p:cNvPr id="17" name="bg object 17"/>
          <p:cNvSpPr/>
          <p:nvPr/>
        </p:nvSpPr>
        <p:spPr>
          <a:xfrm>
            <a:off x="0" y="6580631"/>
            <a:ext cx="12188952" cy="277368"/>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055" y="6605265"/>
            <a:ext cx="12186285" cy="252729"/>
          </a:xfrm>
          <a:custGeom>
            <a:avLst/>
            <a:gdLst/>
            <a:ahLst/>
            <a:cxnLst/>
            <a:rect l="l" t="t" r="r" b="b"/>
            <a:pathLst>
              <a:path w="12186285" h="252729">
                <a:moveTo>
                  <a:pt x="0" y="0"/>
                </a:moveTo>
                <a:lnTo>
                  <a:pt x="12185943" y="0"/>
                </a:lnTo>
                <a:lnTo>
                  <a:pt x="12185943" y="252734"/>
                </a:lnTo>
                <a:lnTo>
                  <a:pt x="0" y="252734"/>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3069335" y="6580631"/>
            <a:ext cx="4191000" cy="277368"/>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3093982"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49C7FF"/>
          </a:solidFill>
        </p:spPr>
        <p:txBody>
          <a:bodyPr wrap="square" lIns="0" tIns="0" rIns="0" bIns="0" rtlCol="0"/>
          <a:lstStyle/>
          <a:p>
            <a:endParaRPr/>
          </a:p>
        </p:txBody>
      </p:sp>
      <p:sp>
        <p:nvSpPr>
          <p:cNvPr id="21" name="bg object 21"/>
          <p:cNvSpPr/>
          <p:nvPr/>
        </p:nvSpPr>
        <p:spPr>
          <a:xfrm>
            <a:off x="2865120" y="6580631"/>
            <a:ext cx="4191000" cy="277368"/>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890326"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008FCE"/>
          </a:solidFill>
        </p:spPr>
        <p:txBody>
          <a:bodyPr wrap="square" lIns="0" tIns="0" rIns="0" bIns="0" rtlCol="0"/>
          <a:lstStyle/>
          <a:p>
            <a:endParaRPr/>
          </a:p>
        </p:txBody>
      </p:sp>
      <p:sp>
        <p:nvSpPr>
          <p:cNvPr id="23" name="bg object 23"/>
          <p:cNvSpPr/>
          <p:nvPr/>
        </p:nvSpPr>
        <p:spPr>
          <a:xfrm>
            <a:off x="1207008" y="6574535"/>
            <a:ext cx="4282440" cy="283464"/>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232706" y="6599208"/>
            <a:ext cx="4178300" cy="259079"/>
          </a:xfrm>
          <a:custGeom>
            <a:avLst/>
            <a:gdLst/>
            <a:ahLst/>
            <a:cxnLst/>
            <a:rect l="l" t="t" r="r" b="b"/>
            <a:pathLst>
              <a:path w="4178300" h="259079">
                <a:moveTo>
                  <a:pt x="4048621" y="0"/>
                </a:moveTo>
                <a:lnTo>
                  <a:pt x="0" y="0"/>
                </a:lnTo>
                <a:lnTo>
                  <a:pt x="0" y="258506"/>
                </a:lnTo>
                <a:lnTo>
                  <a:pt x="4177872" y="258506"/>
                </a:lnTo>
                <a:lnTo>
                  <a:pt x="4177872" y="129252"/>
                </a:lnTo>
                <a:lnTo>
                  <a:pt x="4048621" y="0"/>
                </a:lnTo>
                <a:close/>
              </a:path>
            </a:pathLst>
          </a:custGeom>
          <a:solidFill>
            <a:srgbClr val="006A97"/>
          </a:solidFill>
        </p:spPr>
        <p:txBody>
          <a:bodyPr wrap="square" lIns="0" tIns="0" rIns="0" bIns="0" rtlCol="0"/>
          <a:lstStyle/>
          <a:p>
            <a:endParaRPr/>
          </a:p>
        </p:txBody>
      </p:sp>
      <p:sp>
        <p:nvSpPr>
          <p:cNvPr id="25" name="bg object 25"/>
          <p:cNvSpPr/>
          <p:nvPr/>
        </p:nvSpPr>
        <p:spPr>
          <a:xfrm>
            <a:off x="987552" y="6574535"/>
            <a:ext cx="4282440" cy="283464"/>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1011794" y="6599208"/>
            <a:ext cx="4178300" cy="248920"/>
          </a:xfrm>
          <a:custGeom>
            <a:avLst/>
            <a:gdLst/>
            <a:ahLst/>
            <a:cxnLst/>
            <a:rect l="l" t="t" r="r" b="b"/>
            <a:pathLst>
              <a:path w="4178300" h="248920">
                <a:moveTo>
                  <a:pt x="4053436" y="0"/>
                </a:moveTo>
                <a:lnTo>
                  <a:pt x="0" y="0"/>
                </a:lnTo>
                <a:lnTo>
                  <a:pt x="0" y="248879"/>
                </a:lnTo>
                <a:lnTo>
                  <a:pt x="4177873" y="248879"/>
                </a:lnTo>
                <a:lnTo>
                  <a:pt x="4177873" y="124441"/>
                </a:lnTo>
                <a:lnTo>
                  <a:pt x="4053436" y="0"/>
                </a:lnTo>
                <a:close/>
              </a:path>
            </a:pathLst>
          </a:custGeom>
          <a:solidFill>
            <a:srgbClr val="005D85"/>
          </a:solidFill>
        </p:spPr>
        <p:txBody>
          <a:bodyPr wrap="square" lIns="0" tIns="0" rIns="0" bIns="0" rtlCol="0"/>
          <a:lstStyle/>
          <a:p>
            <a:endParaRPr/>
          </a:p>
        </p:txBody>
      </p:sp>
      <p:sp>
        <p:nvSpPr>
          <p:cNvPr id="27" name="bg object 27"/>
          <p:cNvSpPr/>
          <p:nvPr/>
        </p:nvSpPr>
        <p:spPr>
          <a:xfrm>
            <a:off x="179831" y="6574535"/>
            <a:ext cx="2109216" cy="283464"/>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205386"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D86422"/>
          </a:solidFill>
        </p:spPr>
        <p:txBody>
          <a:bodyPr wrap="square" lIns="0" tIns="0" rIns="0" bIns="0" rtlCol="0"/>
          <a:lstStyle/>
          <a:p>
            <a:endParaRPr/>
          </a:p>
        </p:txBody>
      </p:sp>
      <p:sp>
        <p:nvSpPr>
          <p:cNvPr id="29" name="bg object 29"/>
          <p:cNvSpPr/>
          <p:nvPr/>
        </p:nvSpPr>
        <p:spPr>
          <a:xfrm>
            <a:off x="0" y="6574535"/>
            <a:ext cx="2084832" cy="283464"/>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0"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a:xfrm>
            <a:off x="4175664" y="-79755"/>
            <a:ext cx="3840670" cy="756920"/>
          </a:xfrm>
          <a:prstGeom prst="rect">
            <a:avLst/>
          </a:prstGeom>
        </p:spPr>
        <p:txBody>
          <a:bodyPr wrap="square" lIns="0" tIns="0" rIns="0" bIns="0">
            <a:spAutoFit/>
          </a:bodyPr>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a:xfrm>
            <a:off x="441811" y="2080767"/>
            <a:ext cx="10570845" cy="3238500"/>
          </a:xfrm>
          <a:prstGeom prst="rect">
            <a:avLst/>
          </a:prstGeom>
        </p:spPr>
        <p:txBody>
          <a:bodyPr wrap="square" lIns="0" tIns="0" rIns="0" bIns="0">
            <a:spAutoFit/>
          </a:bodyPr>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a:xfrm>
            <a:off x="76269" y="6652472"/>
            <a:ext cx="1776730" cy="196215"/>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12/21/2020</a:t>
            </a:fld>
            <a:endParaRPr lang="en-US"/>
          </a:p>
        </p:txBody>
      </p:sp>
      <p:sp>
        <p:nvSpPr>
          <p:cNvPr id="6" name="Holder 6"/>
          <p:cNvSpPr>
            <a:spLocks noGrp="1"/>
          </p:cNvSpPr>
          <p:nvPr>
            <p:ph type="sldNum" sz="quarter" idx="7"/>
          </p:nvPr>
        </p:nvSpPr>
        <p:spPr>
          <a:xfrm>
            <a:off x="11401037" y="6634184"/>
            <a:ext cx="617854" cy="196215"/>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14532924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s://www.who.int/publications/m/item/fair-allocation-mechanism-for-covid-19-vaccines-through-the-covax-facility" TargetMode="External"/><Relationship Id="rId5" Type="http://schemas.openxmlformats.org/officeDocument/2006/relationships/hyperlink" Target="https://www.who.int/groups/strategic-advisory-group-of-experts-on-immunization/covid-19-materials" TargetMode="External"/><Relationship Id="rId4" Type="http://schemas.openxmlformats.org/officeDocument/2006/relationships/hyperlink" Target="https://www.who.int/publications/i/item/who-sage-values-framework-for-the-allocation-and-prioritization-of-covid-19-vaccination"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interpol.int/News-and-Events/News/2020/INTERPOL-warns-of-organized-crime-threat-to-COVID-19-vaccines"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apps.who.int/iris/bitstream/handle/10665/336603/WHO-2019-nCoV-Vaccine_deployment-2020.1-eng.pdf"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who.int/emergencies/diseases/novel-coronavirus-2019/technical-guidance" TargetMode="Externa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hyperlink" Target="https://extranet.who.int/sph/docs/file/1757"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hyperlink" Target="mailto:rashforda@who.int" TargetMode="External"/><Relationship Id="rId13" Type="http://schemas.openxmlformats.org/officeDocument/2006/relationships/hyperlink" Target="https://www.who.int/health-topics/coronavirus" TargetMode="External"/><Relationship Id="rId3" Type="http://schemas.openxmlformats.org/officeDocument/2006/relationships/hyperlink" Target="https://www.who.int/emergencies/diseases/novel-coronavirus-2019" TargetMode="External"/><Relationship Id="rId7" Type="http://schemas.openxmlformats.org/officeDocument/2006/relationships/hyperlink" Target="mailto:schmidtt@who.int" TargetMode="External"/><Relationship Id="rId12" Type="http://schemas.openxmlformats.org/officeDocument/2006/relationships/hyperlink" Target="mailto:eshofoniea@who.int" TargetMode="External"/><Relationship Id="rId2" Type="http://schemas.openxmlformats.org/officeDocument/2006/relationships/notesSlide" Target="../notesSlides/notesSlide22.xml"/><Relationship Id="rId16"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hyperlink" Target="mailto:samhourid@who.int" TargetMode="External"/><Relationship Id="rId11" Type="http://schemas.openxmlformats.org/officeDocument/2006/relationships/hyperlink" Target="mailto:htikem@who.int" TargetMode="External"/><Relationship Id="rId5" Type="http://schemas.openxmlformats.org/officeDocument/2006/relationships/hyperlink" Target="mailto:stephenm@who.int" TargetMode="External"/><Relationship Id="rId15" Type="http://schemas.openxmlformats.org/officeDocument/2006/relationships/hyperlink" Target="https://www.who.int/ihr/procedures/simulation-exercise/en/" TargetMode="External"/><Relationship Id="rId10" Type="http://schemas.openxmlformats.org/officeDocument/2006/relationships/hyperlink" Target="mailto:katom@who.int" TargetMode="External"/><Relationship Id="rId4" Type="http://schemas.openxmlformats.org/officeDocument/2006/relationships/image" Target="../media/image40.png"/><Relationship Id="rId9" Type="http://schemas.openxmlformats.org/officeDocument/2006/relationships/hyperlink" Target="mailto:andragro@paho.org" TargetMode="External"/><Relationship Id="rId1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hyperlink" Target="https://www.who.int/emergencies/diseases/novel-coronavirus-2019/situation-report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hyperlink" Target="https://youtu.be/5opR6x6NMpQ"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www.who.int/ihr/publications/WHO-WHE-CPI-2017.10/en/"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apps.who.int/iris/bitstream/handle/10665/336603/WHO-2019-nCoV-Vaccine_deployment-2020.1-eng.pdf" TargetMode="External"/><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D47E34-2AFC-4195-AEFD-7B181C94227E}"/>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1" y="0"/>
            <a:ext cx="12191998" cy="6857999"/>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74230" y="1865376"/>
            <a:ext cx="6096000" cy="2186798"/>
          </a:xfrm>
        </p:spPr>
        <p:txBody>
          <a:bodyPr>
            <a:noAutofit/>
          </a:bodyPr>
          <a:lstStyle/>
          <a:p>
            <a:pPr algn="l"/>
            <a:r>
              <a:rPr lang="en-US" sz="4400" b="1">
                <a:solidFill>
                  <a:schemeClr val="bg1"/>
                </a:solidFill>
                <a:latin typeface="Arial" panose="020B0604020202020204" pitchFamily="34" charset="0"/>
                <a:cs typeface="Arial" panose="020B0604020202020204" pitchFamily="34" charset="0"/>
              </a:rPr>
              <a:t>NOVEL</a:t>
            </a:r>
            <a:br>
              <a:rPr lang="en-US" sz="4400" b="1">
                <a:solidFill>
                  <a:schemeClr val="bg1"/>
                </a:solidFill>
                <a:latin typeface="Arial" panose="020B0604020202020204" pitchFamily="34" charset="0"/>
                <a:cs typeface="Arial" panose="020B0604020202020204" pitchFamily="34" charset="0"/>
              </a:rPr>
            </a:br>
            <a:r>
              <a:rPr lang="en-US" sz="4400" b="1">
                <a:solidFill>
                  <a:schemeClr val="bg1"/>
                </a:solidFill>
                <a:latin typeface="Arial" panose="020B0604020202020204" pitchFamily="34" charset="0"/>
                <a:cs typeface="Arial" panose="020B0604020202020204" pitchFamily="34" charset="0"/>
              </a:rPr>
              <a:t>CORONAVIRUS </a:t>
            </a:r>
            <a:br>
              <a:rPr lang="en-US" sz="4400" b="1">
                <a:solidFill>
                  <a:schemeClr val="bg1"/>
                </a:solidFill>
                <a:latin typeface="Arial" panose="020B0604020202020204" pitchFamily="34" charset="0"/>
                <a:cs typeface="Arial" panose="020B0604020202020204" pitchFamily="34" charset="0"/>
              </a:rPr>
            </a:br>
            <a:r>
              <a:rPr lang="en-US" sz="4400" b="1">
                <a:solidFill>
                  <a:schemeClr val="bg1"/>
                </a:solidFill>
                <a:latin typeface="Arial" panose="020B0604020202020204" pitchFamily="34" charset="0"/>
                <a:cs typeface="Arial" panose="020B0604020202020204" pitchFamily="34" charset="0"/>
              </a:rPr>
              <a:t>(COVID-19)</a:t>
            </a:r>
            <a:endParaRPr lang="en-US" sz="4400">
              <a:solidFill>
                <a:schemeClr val="bg1"/>
              </a:solidFill>
              <a:latin typeface="Arial" panose="020B0604020202020204" pitchFamily="34" charset="0"/>
              <a:cs typeface="Arial" panose="020B0604020202020204" pitchFamily="34"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7769465" y="3548260"/>
            <a:ext cx="4306277" cy="1065066"/>
          </a:xfrm>
        </p:spPr>
        <p:txBody>
          <a:bodyPr/>
          <a:lstStyle/>
          <a:p>
            <a:pPr algn="r"/>
            <a:r>
              <a:rPr lang="en-US" sz="3600" b="1" dirty="0">
                <a:solidFill>
                  <a:srgbClr val="0092CB"/>
                </a:solidFill>
              </a:rPr>
              <a:t>COUNTRY NAME</a:t>
            </a:r>
            <a:endParaRPr lang="en-US" sz="3600" dirty="0">
              <a:solidFill>
                <a:srgbClr val="0092CB"/>
              </a:solidFill>
            </a:endParaRPr>
          </a:p>
          <a:p>
            <a:pPr algn="r"/>
            <a:r>
              <a:rPr lang="en-US" sz="2000" b="1" dirty="0">
                <a:solidFill>
                  <a:srgbClr val="0092CB"/>
                </a:solidFill>
              </a:rPr>
              <a:t>Date and location</a:t>
            </a:r>
            <a:endParaRPr lang="en-US" sz="2000" dirty="0">
              <a:solidFill>
                <a:srgbClr val="0092CB"/>
              </a:solidFill>
            </a:endParaRPr>
          </a:p>
        </p:txBody>
      </p:sp>
      <p:sp>
        <p:nvSpPr>
          <p:cNvPr id="7" name="Rectangle 6">
            <a:extLst>
              <a:ext uri="{FF2B5EF4-FFF2-40B4-BE49-F238E27FC236}">
                <a16:creationId xmlns:a16="http://schemas.microsoft.com/office/drawing/2014/main" id="{8062DF02-DEA5-49F3-A3BE-DD71F23B12A7}"/>
              </a:ext>
            </a:extLst>
          </p:cNvPr>
          <p:cNvSpPr/>
          <p:nvPr/>
        </p:nvSpPr>
        <p:spPr>
          <a:xfrm>
            <a:off x="2861363" y="4981610"/>
            <a:ext cx="7893344" cy="1446550"/>
          </a:xfrm>
          <a:prstGeom prst="rect">
            <a:avLst/>
          </a:prstGeom>
        </p:spPr>
        <p:txBody>
          <a:bodyPr wrap="square" lIns="91440" tIns="45720" rIns="91440" bIns="45720" anchor="t">
            <a:spAutoFit/>
          </a:bodyPr>
          <a:lstStyle/>
          <a:p>
            <a:pPr algn="ctr"/>
            <a:r>
              <a:rPr lang="en-US" sz="2000" b="1" dirty="0">
                <a:solidFill>
                  <a:schemeClr val="accent2"/>
                </a:solidFill>
                <a:cs typeface="Arial"/>
              </a:rPr>
              <a:t>NATIONAL </a:t>
            </a:r>
            <a:r>
              <a:rPr lang="en-US" sz="2000" b="1" dirty="0">
                <a:solidFill>
                  <a:schemeClr val="accent2"/>
                </a:solidFill>
                <a:latin typeface="Arial"/>
                <a:cs typeface="Arial"/>
              </a:rPr>
              <a:t>DEPLOYMENT VACCINATION PLAN (NDVP):</a:t>
            </a:r>
          </a:p>
          <a:p>
            <a:pPr algn="ctr"/>
            <a:r>
              <a:rPr lang="en-US" sz="2400" b="1" dirty="0">
                <a:solidFill>
                  <a:srgbClr val="D86422"/>
                </a:solidFill>
                <a:latin typeface="Arial"/>
                <a:cs typeface="Arial"/>
              </a:rPr>
              <a:t>STRATEGY, SUPPLY CHAIN &amp; COMMUNICATION</a:t>
            </a:r>
          </a:p>
          <a:p>
            <a:pPr lvl="0" algn="ctr"/>
            <a:r>
              <a:rPr lang="en-US" sz="2000" b="1" dirty="0">
                <a:solidFill>
                  <a:srgbClr val="D86422"/>
                </a:solidFill>
                <a:cs typeface="Arial"/>
              </a:rPr>
              <a:t>SIMULATION EXERCISE</a:t>
            </a:r>
          </a:p>
          <a:p>
            <a:pPr lvl="0" algn="ctr"/>
            <a:endParaRPr lang="en-US" sz="2400" b="1" dirty="0">
              <a:solidFill>
                <a:srgbClr val="D86422"/>
              </a:solidFill>
              <a:cs typeface="Arial"/>
            </a:endParaRPr>
          </a:p>
        </p:txBody>
      </p:sp>
      <p:pic>
        <p:nvPicPr>
          <p:cNvPr id="8" name="Picture 7" descr="A close up of a logo&#10;&#10;Description automatically generated">
            <a:extLst>
              <a:ext uri="{FF2B5EF4-FFF2-40B4-BE49-F238E27FC236}">
                <a16:creationId xmlns:a16="http://schemas.microsoft.com/office/drawing/2014/main" id="{D47B402B-BD57-4472-BF3B-B56FBA6AF439}"/>
              </a:ext>
            </a:extLst>
          </p:cNvPr>
          <p:cNvPicPr/>
          <p:nvPr/>
        </p:nvPicPr>
        <p:blipFill rotWithShape="1">
          <a:blip r:embed="rId3" cstate="email">
            <a:extLst>
              <a:ext uri="{28A0092B-C50C-407E-A947-70E740481C1C}">
                <a14:useLocalDpi xmlns:a14="http://schemas.microsoft.com/office/drawing/2010/main"/>
              </a:ext>
            </a:extLst>
          </a:blip>
          <a:srcRect l="9503" t="16901" r="10285" b="19115"/>
          <a:stretch/>
        </p:blipFill>
        <p:spPr bwMode="auto">
          <a:xfrm>
            <a:off x="133370" y="6317181"/>
            <a:ext cx="1290701" cy="411425"/>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ABA7E4D0-D402-4FA8-9F2E-21155B264FF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919683" y="6329160"/>
            <a:ext cx="1266447" cy="387468"/>
          </a:xfrm>
          <a:prstGeom prst="rect">
            <a:avLst/>
          </a:prstGeom>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33328" y="6219746"/>
            <a:ext cx="1149414" cy="496882"/>
          </a:xfrm>
          <a:prstGeom prst="rect">
            <a:avLst/>
          </a:prstGeom>
        </p:spPr>
      </p:pic>
    </p:spTree>
    <p:extLst>
      <p:ext uri="{BB962C8B-B14F-4D97-AF65-F5344CB8AC3E}">
        <p14:creationId xmlns:p14="http://schemas.microsoft.com/office/powerpoint/2010/main" val="3484333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en-US">
                <a:latin typeface="Arial"/>
                <a:cs typeface="Arial"/>
              </a:rPr>
              <a:t>Exercise management team</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52780" y="834118"/>
            <a:ext cx="11880724" cy="5465750"/>
          </a:xfrm>
        </p:spPr>
        <p:txBody>
          <a:bodyPr>
            <a:noAutofit/>
          </a:bodyPr>
          <a:lstStyle/>
          <a:p>
            <a:pPr marL="0" lvl="0" indent="0">
              <a:lnSpc>
                <a:spcPct val="100000"/>
              </a:lnSpc>
              <a:spcBef>
                <a:spcPts val="700"/>
              </a:spcBef>
              <a:buClr>
                <a:schemeClr val="tx1"/>
              </a:buClr>
              <a:buSzPct val="100000"/>
              <a:buNone/>
            </a:pPr>
            <a:endParaRPr lang="en-US" sz="2600">
              <a:latin typeface="+mj-lt"/>
              <a:cs typeface="Calibri" panose="020F0502020204030204" pitchFamily="34" charset="0"/>
            </a:endParaRPr>
          </a:p>
          <a:p>
            <a:pPr marL="0" lvl="0" indent="0">
              <a:lnSpc>
                <a:spcPct val="100000"/>
              </a:lnSpc>
              <a:spcBef>
                <a:spcPts val="700"/>
              </a:spcBef>
              <a:buClr>
                <a:schemeClr val="tx1"/>
              </a:buClr>
              <a:buSzPct val="100000"/>
              <a:buNone/>
            </a:pPr>
            <a:r>
              <a:rPr lang="en-US" sz="2600" b="1">
                <a:solidFill>
                  <a:schemeClr val="accent3"/>
                </a:solidFill>
                <a:latin typeface="+mj-lt"/>
                <a:cs typeface="Calibri" panose="020F0502020204030204" pitchFamily="34" charset="0"/>
              </a:rPr>
              <a:t>Roles</a:t>
            </a:r>
          </a:p>
          <a:p>
            <a:pPr marL="0" lvl="0" indent="0">
              <a:lnSpc>
                <a:spcPct val="100000"/>
              </a:lnSpc>
              <a:spcBef>
                <a:spcPts val="700"/>
              </a:spcBef>
              <a:buClr>
                <a:schemeClr val="tx1"/>
              </a:buClr>
              <a:buSzPct val="100000"/>
              <a:buNone/>
            </a:pPr>
            <a:r>
              <a:rPr lang="en-US" sz="2600">
                <a:latin typeface="+mj-lt"/>
                <a:cs typeface="Calibri" panose="020F0502020204030204" pitchFamily="34" charset="0"/>
              </a:rPr>
              <a:t>Facilitation: (insert name/s)</a:t>
            </a:r>
          </a:p>
          <a:p>
            <a:pPr marL="0" lvl="0" indent="0">
              <a:lnSpc>
                <a:spcPct val="100000"/>
              </a:lnSpc>
              <a:spcBef>
                <a:spcPts val="700"/>
              </a:spcBef>
              <a:buClr>
                <a:schemeClr val="tx1"/>
              </a:buClr>
              <a:buSzPct val="100000"/>
              <a:buNone/>
            </a:pPr>
            <a:r>
              <a:rPr lang="en-US" sz="2600">
                <a:latin typeface="+mj-lt"/>
                <a:cs typeface="Calibri" panose="020F0502020204030204" pitchFamily="34" charset="0"/>
              </a:rPr>
              <a:t>Evaluator/Rapporteur: (insert name/s) </a:t>
            </a:r>
          </a:p>
          <a:p>
            <a:pPr marL="0" lvl="0" indent="0">
              <a:lnSpc>
                <a:spcPct val="100000"/>
              </a:lnSpc>
              <a:spcBef>
                <a:spcPts val="700"/>
              </a:spcBef>
              <a:buClr>
                <a:schemeClr val="tx1"/>
              </a:buClr>
              <a:buSzPct val="100000"/>
              <a:buNone/>
            </a:pPr>
            <a:r>
              <a:rPr lang="en-US" sz="2600">
                <a:latin typeface="+mj-lt"/>
                <a:cs typeface="Calibri" panose="020F0502020204030204" pitchFamily="34" charset="0"/>
              </a:rPr>
              <a:t>Observers: (if applicable)</a:t>
            </a:r>
          </a:p>
          <a:p>
            <a:pPr marL="0" lvl="0" indent="0">
              <a:lnSpc>
                <a:spcPct val="100000"/>
              </a:lnSpc>
              <a:spcBef>
                <a:spcPts val="700"/>
              </a:spcBef>
              <a:buClr>
                <a:schemeClr val="tx1"/>
              </a:buClr>
              <a:buSzPct val="100000"/>
              <a:buNone/>
            </a:pPr>
            <a:endParaRPr lang="en-US" sz="2600">
              <a:latin typeface="+mj-lt"/>
              <a:cs typeface="Calibri" panose="020F0502020204030204" pitchFamily="34" charset="0"/>
            </a:endParaRPr>
          </a:p>
          <a:p>
            <a:pPr marL="0" lvl="0" indent="0">
              <a:lnSpc>
                <a:spcPct val="100000"/>
              </a:lnSpc>
              <a:spcBef>
                <a:spcPts val="700"/>
              </a:spcBef>
              <a:buClr>
                <a:schemeClr val="tx1"/>
              </a:buClr>
              <a:buSzPct val="100000"/>
              <a:buNone/>
            </a:pPr>
            <a:endParaRPr lang="en-US" sz="2600">
              <a:latin typeface="+mj-lt"/>
              <a:cs typeface="Calibri" panose="020F0502020204030204" pitchFamily="34" charset="0"/>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en-US" smtClean="0"/>
              <a:t>21 December 2020</a:t>
            </a:fld>
            <a:endParaRPr lang="en-US"/>
          </a:p>
        </p:txBody>
      </p:sp>
    </p:spTree>
    <p:extLst>
      <p:ext uri="{BB962C8B-B14F-4D97-AF65-F5344CB8AC3E}">
        <p14:creationId xmlns:p14="http://schemas.microsoft.com/office/powerpoint/2010/main" val="14971043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en-US"/>
              <a:t>Rules of the TTX</a:t>
            </a: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9" name="Freeform: Shape 8">
            <a:extLst>
              <a:ext uri="{FF2B5EF4-FFF2-40B4-BE49-F238E27FC236}">
                <a16:creationId xmlns:a16="http://schemas.microsoft.com/office/drawing/2014/main" id="{8ACAFB73-DFEB-4ED8-A5B3-D287B5B9E082}"/>
              </a:ext>
            </a:extLst>
          </p:cNvPr>
          <p:cNvSpPr/>
          <p:nvPr/>
        </p:nvSpPr>
        <p:spPr>
          <a:xfrm>
            <a:off x="0" y="649224"/>
            <a:ext cx="9171432" cy="5952292"/>
          </a:xfrm>
          <a:custGeom>
            <a:avLst/>
            <a:gdLst>
              <a:gd name="connsiteX0" fmla="*/ 0 w 9171432"/>
              <a:gd name="connsiteY0" fmla="*/ 1 h 6028424"/>
              <a:gd name="connsiteX1" fmla="*/ 2267712 w 9171432"/>
              <a:gd name="connsiteY1" fmla="*/ 1 h 6028424"/>
              <a:gd name="connsiteX2" fmla="*/ 2267712 w 9171432"/>
              <a:gd name="connsiteY2" fmla="*/ 6028424 h 6028424"/>
              <a:gd name="connsiteX3" fmla="*/ 0 w 9171432"/>
              <a:gd name="connsiteY3" fmla="*/ 6028424 h 6028424"/>
              <a:gd name="connsiteX4" fmla="*/ 2276856 w 9171432"/>
              <a:gd name="connsiteY4" fmla="*/ 0 h 6028424"/>
              <a:gd name="connsiteX5" fmla="*/ 9171432 w 9171432"/>
              <a:gd name="connsiteY5" fmla="*/ 6028424 h 6028424"/>
              <a:gd name="connsiteX6" fmla="*/ 2276856 w 9171432"/>
              <a:gd name="connsiteY6" fmla="*/ 6028424 h 602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1432" h="6028424">
                <a:moveTo>
                  <a:pt x="0" y="1"/>
                </a:moveTo>
                <a:lnTo>
                  <a:pt x="2267712" y="1"/>
                </a:lnTo>
                <a:lnTo>
                  <a:pt x="2267712" y="6028424"/>
                </a:lnTo>
                <a:lnTo>
                  <a:pt x="0" y="6028424"/>
                </a:lnTo>
                <a:close/>
                <a:moveTo>
                  <a:pt x="2276856" y="0"/>
                </a:moveTo>
                <a:lnTo>
                  <a:pt x="9171432" y="6028424"/>
                </a:lnTo>
                <a:lnTo>
                  <a:pt x="2276856" y="60284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13451" y="648965"/>
            <a:ext cx="6100703" cy="2927245"/>
          </a:xfrm>
        </p:spPr>
        <p:txBody>
          <a:bodyPr>
            <a:noAutofit/>
          </a:bodyPr>
          <a:lstStyle/>
          <a:p>
            <a:pPr marL="447675" indent="-355600">
              <a:lnSpc>
                <a:spcPct val="100000"/>
              </a:lnSpc>
              <a:spcBef>
                <a:spcPts val="700"/>
              </a:spcBef>
              <a:buClr>
                <a:schemeClr val="accent1"/>
              </a:buClr>
              <a:buSzPct val="150000"/>
              <a:tabLst>
                <a:tab pos="447675" algn="l"/>
              </a:tabLst>
            </a:pPr>
            <a:r>
              <a:rPr lang="en-US" dirty="0">
                <a:latin typeface="+mj-lt"/>
                <a:cs typeface="Calibri" panose="020F0502020204030204" pitchFamily="34" charset="0"/>
              </a:rPr>
              <a:t>This is not an individual test</a:t>
            </a:r>
          </a:p>
          <a:p>
            <a:pPr marL="447675" indent="-355600">
              <a:lnSpc>
                <a:spcPct val="100000"/>
              </a:lnSpc>
              <a:spcBef>
                <a:spcPts val="700"/>
              </a:spcBef>
              <a:buClr>
                <a:schemeClr val="accent1"/>
              </a:buClr>
              <a:buSzPct val="150000"/>
              <a:tabLst>
                <a:tab pos="447675" algn="l"/>
              </a:tabLst>
            </a:pPr>
            <a:endParaRPr lang="en-US" sz="700" dirty="0">
              <a:latin typeface="+mj-lt"/>
              <a:cs typeface="Calibri" panose="020F0502020204030204" pitchFamily="34" charset="0"/>
            </a:endParaRPr>
          </a:p>
          <a:p>
            <a:pPr marL="447675" indent="-355600">
              <a:lnSpc>
                <a:spcPct val="100000"/>
              </a:lnSpc>
              <a:spcBef>
                <a:spcPts val="700"/>
              </a:spcBef>
              <a:buClr>
                <a:schemeClr val="accent1"/>
              </a:buClr>
              <a:buSzPct val="150000"/>
              <a:tabLst>
                <a:tab pos="447675" algn="l"/>
              </a:tabLst>
            </a:pPr>
            <a:r>
              <a:rPr lang="en-US" dirty="0">
                <a:latin typeface="+mj-lt"/>
                <a:cs typeface="Calibri" panose="020F0502020204030204" pitchFamily="34" charset="0"/>
              </a:rPr>
              <a:t>Respect the views of others</a:t>
            </a:r>
          </a:p>
          <a:p>
            <a:pPr marL="447675" indent="-355600">
              <a:lnSpc>
                <a:spcPct val="100000"/>
              </a:lnSpc>
              <a:spcBef>
                <a:spcPts val="700"/>
              </a:spcBef>
              <a:buClr>
                <a:schemeClr val="accent1"/>
              </a:buClr>
              <a:buSzPct val="150000"/>
              <a:tabLst>
                <a:tab pos="447675" algn="l"/>
              </a:tabLst>
            </a:pPr>
            <a:endParaRPr lang="en-US" sz="700" dirty="0">
              <a:latin typeface="+mj-lt"/>
              <a:cs typeface="Calibri" panose="020F0502020204030204" pitchFamily="34" charset="0"/>
            </a:endParaRPr>
          </a:p>
          <a:p>
            <a:pPr marL="447675" lvl="0" indent="-355600">
              <a:lnSpc>
                <a:spcPct val="100000"/>
              </a:lnSpc>
              <a:spcBef>
                <a:spcPts val="700"/>
              </a:spcBef>
              <a:buClr>
                <a:srgbClr val="A24B19"/>
              </a:buClr>
              <a:buSzPct val="150000"/>
              <a:tabLst>
                <a:tab pos="895350" algn="l"/>
              </a:tabLst>
            </a:pPr>
            <a:r>
              <a:rPr lang="en-US" dirty="0">
                <a:solidFill>
                  <a:prstClr val="black"/>
                </a:solidFill>
                <a:latin typeface="Arial" panose="020B0604020202020204"/>
                <a:cs typeface="Calibri" panose="020F0502020204030204" pitchFamily="34" charset="0"/>
              </a:rPr>
              <a:t>Respond as you would in real life and allow others to do likewise</a:t>
            </a:r>
          </a:p>
          <a:p>
            <a:pPr marL="447675" lvl="0" indent="-355600">
              <a:lnSpc>
                <a:spcPct val="100000"/>
              </a:lnSpc>
              <a:spcBef>
                <a:spcPts val="700"/>
              </a:spcBef>
              <a:buClr>
                <a:srgbClr val="A24B19"/>
              </a:buClr>
              <a:buSzPct val="150000"/>
              <a:tabLst>
                <a:tab pos="895350" algn="l"/>
              </a:tabLst>
            </a:pPr>
            <a:endParaRPr lang="en-US" sz="700" dirty="0">
              <a:solidFill>
                <a:prstClr val="black"/>
              </a:solidFill>
              <a:latin typeface="Arial" panose="020B0604020202020204"/>
              <a:cs typeface="Calibri" panose="020F0502020204030204" pitchFamily="34" charset="0"/>
            </a:endParaRPr>
          </a:p>
          <a:p>
            <a:pPr marL="447675" lvl="0" indent="-355600">
              <a:lnSpc>
                <a:spcPct val="100000"/>
              </a:lnSpc>
              <a:spcBef>
                <a:spcPts val="700"/>
              </a:spcBef>
              <a:buClr>
                <a:srgbClr val="A24B19"/>
              </a:buClr>
              <a:buSzPct val="150000"/>
              <a:tabLst>
                <a:tab pos="895350" algn="l"/>
              </a:tabLst>
            </a:pPr>
            <a:r>
              <a:rPr lang="en-US" dirty="0">
                <a:solidFill>
                  <a:prstClr val="black"/>
                </a:solidFill>
                <a:latin typeface="Arial" panose="020B0604020202020204"/>
                <a:cs typeface="Calibri" panose="020F0502020204030204" pitchFamily="34" charset="0"/>
              </a:rPr>
              <a:t>This is a safe and closed exercise, meaning everything that is discussed stays within this room</a:t>
            </a:r>
            <a:endParaRPr lang="en-US" dirty="0">
              <a:latin typeface="+mj-lt"/>
              <a:cs typeface="Calibri" panose="020F0502020204030204" pitchFamily="34" charset="0"/>
            </a:endParaRPr>
          </a:p>
        </p:txBody>
      </p:sp>
      <p:sp>
        <p:nvSpPr>
          <p:cNvPr id="11" name="Rectangle 10">
            <a:extLst>
              <a:ext uri="{FF2B5EF4-FFF2-40B4-BE49-F238E27FC236}">
                <a16:creationId xmlns:a16="http://schemas.microsoft.com/office/drawing/2014/main" id="{419380E7-D614-49B3-BF88-86FB25F1FAB5}"/>
              </a:ext>
            </a:extLst>
          </p:cNvPr>
          <p:cNvSpPr/>
          <p:nvPr/>
        </p:nvSpPr>
        <p:spPr>
          <a:xfrm>
            <a:off x="73097" y="4717371"/>
            <a:ext cx="9993086" cy="1703030"/>
          </a:xfrm>
          <a:prstGeom prst="rect">
            <a:avLst/>
          </a:prstGeom>
        </p:spPr>
        <p:txBody>
          <a:bodyPr wrap="square" lIns="91440" tIns="45720" rIns="91440" bIns="45720" anchor="t">
            <a:spAutoFit/>
          </a:bodyPr>
          <a:lstStyle/>
          <a:p>
            <a:pPr marL="447675" indent="-355600">
              <a:spcBef>
                <a:spcPts val="700"/>
              </a:spcBef>
              <a:buClr>
                <a:schemeClr val="accent1"/>
              </a:buClr>
              <a:buSzPct val="150000"/>
              <a:buFont typeface="Arial" panose="020B0604020202020204" pitchFamily="34" charset="0"/>
              <a:buChar char="•"/>
              <a:tabLst>
                <a:tab pos="447675" algn="l"/>
              </a:tabLst>
            </a:pPr>
            <a:r>
              <a:rPr lang="en-US" sz="2800">
                <a:cs typeface="Calibri"/>
              </a:rPr>
              <a:t>Use existing resources (such as plans, guidelines and regulations) to inform your responses</a:t>
            </a:r>
          </a:p>
          <a:p>
            <a:pPr marL="447675" indent="-355600">
              <a:spcBef>
                <a:spcPts val="700"/>
              </a:spcBef>
              <a:buClr>
                <a:schemeClr val="accent1"/>
              </a:buClr>
              <a:buSzPct val="150000"/>
              <a:buFont typeface="Arial" panose="020B0604020202020204" pitchFamily="34" charset="0"/>
              <a:buChar char="•"/>
              <a:tabLst>
                <a:tab pos="447675" algn="l"/>
              </a:tabLst>
            </a:pPr>
            <a:endParaRPr lang="en-US" sz="700">
              <a:cs typeface="Calibri"/>
            </a:endParaRPr>
          </a:p>
          <a:p>
            <a:pPr marL="447675" indent="-355600">
              <a:lnSpc>
                <a:spcPct val="100000"/>
              </a:lnSpc>
              <a:spcBef>
                <a:spcPts val="700"/>
              </a:spcBef>
              <a:buClr>
                <a:schemeClr val="accent1"/>
              </a:buClr>
              <a:buSzPct val="150000"/>
              <a:buFont typeface="Arial" panose="020B0604020202020204" pitchFamily="34" charset="0"/>
              <a:buChar char="•"/>
              <a:tabLst>
                <a:tab pos="447675" algn="l"/>
              </a:tabLst>
            </a:pPr>
            <a:r>
              <a:rPr lang="en-US" sz="2800">
                <a:cs typeface="Calibri"/>
              </a:rPr>
              <a:t>Focus on solutions</a:t>
            </a:r>
          </a:p>
        </p:txBody>
      </p:sp>
      <p:pic>
        <p:nvPicPr>
          <p:cNvPr id="2050" name="Picture 2">
            <a:extLst>
              <a:ext uri="{FF2B5EF4-FFF2-40B4-BE49-F238E27FC236}">
                <a16:creationId xmlns:a16="http://schemas.microsoft.com/office/drawing/2014/main" id="{53DFA546-6926-7C48-8635-06894171F07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333337" y="815275"/>
            <a:ext cx="5756045" cy="3838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791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Freeform: Shape 58">
            <a:extLst>
              <a:ext uri="{FF2B5EF4-FFF2-40B4-BE49-F238E27FC236}">
                <a16:creationId xmlns:a16="http://schemas.microsoft.com/office/drawing/2014/main" id="{AD6BAAF1-1B8D-B04F-9530-1FF36204CA6A}"/>
              </a:ext>
            </a:extLst>
          </p:cNvPr>
          <p:cNvSpPr/>
          <p:nvPr/>
        </p:nvSpPr>
        <p:spPr>
          <a:xfrm>
            <a:off x="477396"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0 w 2747451"/>
              <a:gd name="connsiteY5"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7451" h="1098980">
                <a:moveTo>
                  <a:pt x="0" y="0"/>
                </a:moveTo>
                <a:lnTo>
                  <a:pt x="2197961" y="0"/>
                </a:lnTo>
                <a:lnTo>
                  <a:pt x="2747451" y="549490"/>
                </a:lnTo>
                <a:lnTo>
                  <a:pt x="2197961" y="1098980"/>
                </a:lnTo>
                <a:lnTo>
                  <a:pt x="0" y="109898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28016" tIns="64008" rIns="306749" bIns="64008" numCol="1" spcCol="1270" anchor="ctr" anchorCtr="0">
            <a:noAutofit/>
          </a:bodyPr>
          <a:lstStyle/>
          <a:p>
            <a:pPr marL="0" lvl="0" indent="0" algn="ctr" defTabSz="1066800">
              <a:lnSpc>
                <a:spcPct val="90000"/>
              </a:lnSpc>
              <a:spcBef>
                <a:spcPct val="0"/>
              </a:spcBef>
              <a:spcAft>
                <a:spcPct val="35000"/>
              </a:spcAft>
              <a:buNone/>
            </a:pPr>
            <a:r>
              <a:rPr lang="en-US" sz="2000" b="1" kern="1200"/>
              <a:t>Hot-Wash</a:t>
            </a:r>
          </a:p>
        </p:txBody>
      </p:sp>
      <p:sp>
        <p:nvSpPr>
          <p:cNvPr id="160" name="Teardrop 159">
            <a:extLst>
              <a:ext uri="{FF2B5EF4-FFF2-40B4-BE49-F238E27FC236}">
                <a16:creationId xmlns:a16="http://schemas.microsoft.com/office/drawing/2014/main" id="{437FB3B5-EAC3-D144-A7B0-FFA07B0CC224}"/>
              </a:ext>
            </a:extLst>
          </p:cNvPr>
          <p:cNvSpPr/>
          <p:nvPr/>
        </p:nvSpPr>
        <p:spPr>
          <a:xfrm rot="8022189">
            <a:off x="408546" y="2794042"/>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 name="Title 1">
            <a:extLst>
              <a:ext uri="{FF2B5EF4-FFF2-40B4-BE49-F238E27FC236}">
                <a16:creationId xmlns:a16="http://schemas.microsoft.com/office/drawing/2014/main" id="{760B04F7-B0B1-4F91-B549-742A708937C4}"/>
              </a:ext>
            </a:extLst>
          </p:cNvPr>
          <p:cNvSpPr>
            <a:spLocks noGrp="1"/>
          </p:cNvSpPr>
          <p:nvPr>
            <p:ph type="title"/>
          </p:nvPr>
        </p:nvSpPr>
        <p:spPr/>
        <p:txBody>
          <a:bodyPr>
            <a:normAutofit fontScale="90000"/>
          </a:bodyPr>
          <a:lstStyle/>
          <a:p>
            <a:r>
              <a:rPr lang="en-US"/>
              <a:t>Table-Top Exercise: How to Play</a:t>
            </a:r>
          </a:p>
        </p:txBody>
      </p:sp>
      <p:sp>
        <p:nvSpPr>
          <p:cNvPr id="4" name="Date Placeholder 3">
            <a:extLst>
              <a:ext uri="{FF2B5EF4-FFF2-40B4-BE49-F238E27FC236}">
                <a16:creationId xmlns:a16="http://schemas.microsoft.com/office/drawing/2014/main" id="{E9D21762-1AC0-47DD-BF09-9B5B4DE1A823}"/>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182" name="Rectangle 181">
            <a:extLst>
              <a:ext uri="{FF2B5EF4-FFF2-40B4-BE49-F238E27FC236}">
                <a16:creationId xmlns:a16="http://schemas.microsoft.com/office/drawing/2014/main" id="{67744F97-E788-4F04-8EA4-6A6ED13C2739}"/>
              </a:ext>
            </a:extLst>
          </p:cNvPr>
          <p:cNvSpPr/>
          <p:nvPr/>
        </p:nvSpPr>
        <p:spPr>
          <a:xfrm>
            <a:off x="8480494" y="591381"/>
            <a:ext cx="3728243" cy="6049957"/>
          </a:xfrm>
          <a:prstGeom prst="rect">
            <a:avLst/>
          </a:prstGeom>
          <a:solidFill>
            <a:schemeClr val="tx2"/>
          </a:solidFill>
        </p:spPr>
        <p:txBody>
          <a:bodyPr wrap="square">
            <a:noAutofit/>
          </a:bodyPr>
          <a:lstStyle/>
          <a:p>
            <a:pPr algn="ctr"/>
            <a:endParaRPr lang="en-US" sz="2400" dirty="0">
              <a:solidFill>
                <a:schemeClr val="bg1"/>
              </a:solidFill>
            </a:endParaRPr>
          </a:p>
          <a:p>
            <a:pPr lvl="0" algn="ctr">
              <a:buClr>
                <a:srgbClr val="FFFFFF"/>
              </a:buClr>
              <a:buSzPts val="2400"/>
            </a:pPr>
            <a:r>
              <a:rPr lang="en-US" sz="2400" dirty="0">
                <a:solidFill>
                  <a:srgbClr val="FFFFFF"/>
                </a:solidFill>
                <a:ea typeface="Arial"/>
                <a:cs typeface="Arial"/>
                <a:sym typeface="Arial"/>
              </a:rPr>
              <a:t>This is a closed exercise, designed </a:t>
            </a:r>
            <a:r>
              <a:rPr lang="en-US" sz="2400" dirty="0">
                <a:solidFill>
                  <a:schemeClr val="bg1"/>
                </a:solidFill>
                <a:ea typeface="Arial"/>
                <a:cs typeface="Arial"/>
                <a:sym typeface="Arial"/>
              </a:rPr>
              <a:t>with a </a:t>
            </a:r>
            <a:r>
              <a:rPr lang="en-US" sz="2400" dirty="0" err="1">
                <a:solidFill>
                  <a:schemeClr val="bg1"/>
                </a:solidFill>
                <a:ea typeface="Arial"/>
                <a:cs typeface="Arial"/>
                <a:sym typeface="Arial"/>
              </a:rPr>
              <a:t>specifc</a:t>
            </a:r>
            <a:r>
              <a:rPr lang="en-US" sz="2400" dirty="0">
                <a:solidFill>
                  <a:schemeClr val="bg1"/>
                </a:solidFill>
                <a:ea typeface="Arial"/>
                <a:cs typeface="Arial"/>
                <a:sym typeface="Arial"/>
              </a:rPr>
              <a:t> purpose</a:t>
            </a:r>
            <a:r>
              <a:rPr lang="en-US" sz="2400" dirty="0">
                <a:solidFill>
                  <a:srgbClr val="FFFFFF"/>
                </a:solidFill>
                <a:ea typeface="Arial"/>
                <a:cs typeface="Arial"/>
                <a:sym typeface="Arial"/>
              </a:rPr>
              <a:t>.</a:t>
            </a:r>
          </a:p>
          <a:p>
            <a:pPr lvl="0" algn="ctr">
              <a:buClr>
                <a:srgbClr val="FFFFFF"/>
              </a:buClr>
              <a:buSzPts val="2400"/>
            </a:pPr>
            <a:endParaRPr lang="en-US" sz="2400" dirty="0">
              <a:solidFill>
                <a:srgbClr val="FFFFFF"/>
              </a:solidFill>
            </a:endParaRPr>
          </a:p>
          <a:p>
            <a:pPr lvl="0" algn="ctr">
              <a:buClr>
                <a:srgbClr val="FFFFFF"/>
              </a:buClr>
              <a:buSzPts val="2400"/>
            </a:pPr>
            <a:r>
              <a:rPr lang="en-US" sz="2400" dirty="0">
                <a:solidFill>
                  <a:srgbClr val="FFFFFF"/>
                </a:solidFill>
                <a:ea typeface="Arial"/>
                <a:cs typeface="Arial"/>
                <a:sym typeface="Arial"/>
              </a:rPr>
              <a:t>You may decide to omit a slide or add one</a:t>
            </a:r>
            <a:endParaRPr lang="en-US" sz="1400" dirty="0">
              <a:solidFill>
                <a:srgbClr val="000000"/>
              </a:solidFill>
              <a:ea typeface="Arial"/>
              <a:cs typeface="Arial"/>
              <a:sym typeface="Arial"/>
            </a:endParaRPr>
          </a:p>
          <a:p>
            <a:pPr lvl="0" algn="ctr">
              <a:buClr>
                <a:srgbClr val="000000"/>
              </a:buClr>
              <a:buSzPts val="2400"/>
            </a:pPr>
            <a:endParaRPr lang="en-US" sz="2400" dirty="0">
              <a:solidFill>
                <a:srgbClr val="FFFFFF"/>
              </a:solidFill>
              <a:ea typeface="Arial"/>
              <a:cs typeface="Arial"/>
              <a:sym typeface="Arial"/>
            </a:endParaRPr>
          </a:p>
          <a:p>
            <a:pPr algn="ctr">
              <a:buClr>
                <a:srgbClr val="FFFFFF"/>
              </a:buClr>
              <a:buSzPts val="2400"/>
            </a:pPr>
            <a:r>
              <a:rPr lang="en-US" sz="2400" dirty="0">
                <a:solidFill>
                  <a:srgbClr val="FFFFFF"/>
                </a:solidFill>
                <a:ea typeface="Arial"/>
                <a:cs typeface="Arial"/>
                <a:sym typeface="Arial"/>
              </a:rPr>
              <a:t>This will help guide you through a series of discussions focused on different </a:t>
            </a:r>
            <a:r>
              <a:rPr lang="en-US" sz="2400" dirty="0">
                <a:solidFill>
                  <a:schemeClr val="bg1"/>
                </a:solidFill>
              </a:rPr>
              <a:t>COVID-19</a:t>
            </a:r>
            <a:endParaRPr lang="en-US" sz="2400" dirty="0">
              <a:solidFill>
                <a:schemeClr val="bg1"/>
              </a:solidFill>
              <a:sym typeface="Arial"/>
            </a:endParaRPr>
          </a:p>
          <a:p>
            <a:pPr lvl="0" algn="ctr">
              <a:buClr>
                <a:srgbClr val="FFFFFF"/>
              </a:buClr>
              <a:buSzPts val="2400"/>
            </a:pPr>
            <a:r>
              <a:rPr lang="en-US" sz="2400" dirty="0">
                <a:solidFill>
                  <a:srgbClr val="FFFFFF"/>
                </a:solidFill>
                <a:ea typeface="Arial"/>
                <a:cs typeface="Arial"/>
                <a:sym typeface="Arial"/>
              </a:rPr>
              <a:t>vaccine scenarios </a:t>
            </a:r>
            <a:endParaRPr lang="en-US" sz="1400" dirty="0">
              <a:solidFill>
                <a:srgbClr val="000000"/>
              </a:solidFill>
              <a:ea typeface="Arial"/>
              <a:cs typeface="Arial"/>
              <a:sym typeface="Arial"/>
            </a:endParaRPr>
          </a:p>
          <a:p>
            <a:pPr lvl="0" algn="ctr">
              <a:buClr>
                <a:srgbClr val="FFFFFF"/>
              </a:buClr>
              <a:buSzPts val="3600"/>
            </a:pPr>
            <a:endParaRPr lang="en-US" sz="3600" b="1" dirty="0">
              <a:solidFill>
                <a:srgbClr val="FFFFFF"/>
              </a:solidFill>
              <a:ea typeface="Arial"/>
              <a:cs typeface="Arial"/>
              <a:sym typeface="Arial"/>
            </a:endParaRPr>
          </a:p>
          <a:p>
            <a:pPr lvl="0" algn="ctr">
              <a:buClr>
                <a:srgbClr val="FFFFFF"/>
              </a:buClr>
              <a:buSzPts val="3600"/>
            </a:pPr>
            <a:r>
              <a:rPr lang="en-US" sz="3600" b="1" dirty="0">
                <a:solidFill>
                  <a:srgbClr val="FFFFFF"/>
                </a:solidFill>
                <a:ea typeface="Arial"/>
                <a:cs typeface="Arial"/>
                <a:sym typeface="Arial"/>
              </a:rPr>
              <a:t>We are all</a:t>
            </a:r>
            <a:endParaRPr lang="en-US" sz="1400" dirty="0">
              <a:solidFill>
                <a:srgbClr val="000000"/>
              </a:solidFill>
              <a:ea typeface="Arial"/>
              <a:cs typeface="Arial"/>
              <a:sym typeface="Arial"/>
            </a:endParaRPr>
          </a:p>
          <a:p>
            <a:pPr lvl="0" algn="ctr">
              <a:buClr>
                <a:srgbClr val="FFFFFF"/>
              </a:buClr>
              <a:buSzPts val="3600"/>
            </a:pPr>
            <a:r>
              <a:rPr lang="en-US" sz="3600" b="1" dirty="0">
                <a:solidFill>
                  <a:srgbClr val="FFFFFF"/>
                </a:solidFill>
                <a:ea typeface="Arial"/>
                <a:cs typeface="Arial"/>
                <a:sym typeface="Arial"/>
              </a:rPr>
              <a:t>here to learn</a:t>
            </a:r>
            <a:endParaRPr lang="en-US" sz="2400" dirty="0"/>
          </a:p>
        </p:txBody>
      </p:sp>
      <p:sp>
        <p:nvSpPr>
          <p:cNvPr id="136" name="Freeform: Shape 59">
            <a:extLst>
              <a:ext uri="{FF2B5EF4-FFF2-40B4-BE49-F238E27FC236}">
                <a16:creationId xmlns:a16="http://schemas.microsoft.com/office/drawing/2014/main" id="{9ADF7D14-639B-664A-8CB8-3B46EFA91E8C}"/>
              </a:ext>
            </a:extLst>
          </p:cNvPr>
          <p:cNvSpPr/>
          <p:nvPr/>
        </p:nvSpPr>
        <p:spPr>
          <a:xfrm>
            <a:off x="2675358"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marL="0" lvl="0" indent="0" algn="ctr" defTabSz="1066800">
              <a:lnSpc>
                <a:spcPct val="90000"/>
              </a:lnSpc>
              <a:spcBef>
                <a:spcPct val="0"/>
              </a:spcBef>
              <a:spcAft>
                <a:spcPct val="35000"/>
              </a:spcAft>
              <a:buNone/>
            </a:pPr>
            <a:r>
              <a:rPr lang="en-US" sz="2000" b="1" kern="1200"/>
              <a:t>Facilitated Debriefing</a:t>
            </a:r>
          </a:p>
        </p:txBody>
      </p:sp>
      <p:sp>
        <p:nvSpPr>
          <p:cNvPr id="137" name="Freeform: Shape 60">
            <a:extLst>
              <a:ext uri="{FF2B5EF4-FFF2-40B4-BE49-F238E27FC236}">
                <a16:creationId xmlns:a16="http://schemas.microsoft.com/office/drawing/2014/main" id="{814E41E1-4D96-094B-AA6C-E6F35C6067F3}"/>
              </a:ext>
            </a:extLst>
          </p:cNvPr>
          <p:cNvSpPr/>
          <p:nvPr/>
        </p:nvSpPr>
        <p:spPr>
          <a:xfrm>
            <a:off x="4873319"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marL="0" lvl="0" indent="0" algn="ctr" defTabSz="1066800">
              <a:lnSpc>
                <a:spcPct val="90000"/>
              </a:lnSpc>
              <a:spcBef>
                <a:spcPct val="0"/>
              </a:spcBef>
              <a:spcAft>
                <a:spcPct val="35000"/>
              </a:spcAft>
              <a:buNone/>
            </a:pPr>
            <a:r>
              <a:rPr lang="en-US" sz="2000" b="1" kern="1200"/>
              <a:t>Action Planning</a:t>
            </a:r>
          </a:p>
        </p:txBody>
      </p:sp>
      <p:sp>
        <p:nvSpPr>
          <p:cNvPr id="138" name="Freeform: Shape 11">
            <a:extLst>
              <a:ext uri="{FF2B5EF4-FFF2-40B4-BE49-F238E27FC236}">
                <a16:creationId xmlns:a16="http://schemas.microsoft.com/office/drawing/2014/main" id="{DF23B482-7284-3B49-856D-432C8DC65B8E}"/>
              </a:ext>
            </a:extLst>
          </p:cNvPr>
          <p:cNvSpPr/>
          <p:nvPr/>
        </p:nvSpPr>
        <p:spPr>
          <a:xfrm>
            <a:off x="464775" y="2856325"/>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en-US" sz="2000" kern="1200"/>
              <a:t>Questions &amp; Discussion (4)</a:t>
            </a:r>
          </a:p>
        </p:txBody>
      </p:sp>
      <p:grpSp>
        <p:nvGrpSpPr>
          <p:cNvPr id="139" name="Group 138">
            <a:extLst>
              <a:ext uri="{FF2B5EF4-FFF2-40B4-BE49-F238E27FC236}">
                <a16:creationId xmlns:a16="http://schemas.microsoft.com/office/drawing/2014/main" id="{2055B020-E852-6C47-8185-224936141601}"/>
              </a:ext>
            </a:extLst>
          </p:cNvPr>
          <p:cNvGrpSpPr/>
          <p:nvPr/>
        </p:nvGrpSpPr>
        <p:grpSpPr>
          <a:xfrm>
            <a:off x="2242556" y="2816945"/>
            <a:ext cx="1644635" cy="1644635"/>
            <a:chOff x="3629642" y="2681200"/>
            <a:chExt cx="1644635" cy="1644635"/>
          </a:xfrm>
        </p:grpSpPr>
        <p:sp>
          <p:nvSpPr>
            <p:cNvPr id="158" name="Teardrop 157">
              <a:extLst>
                <a:ext uri="{FF2B5EF4-FFF2-40B4-BE49-F238E27FC236}">
                  <a16:creationId xmlns:a16="http://schemas.microsoft.com/office/drawing/2014/main" id="{F8CFC4A8-48BB-3641-8DB3-840DF53ABFD3}"/>
                </a:ext>
              </a:extLst>
            </p:cNvPr>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9" name="Freeform: Shape 15">
              <a:extLst>
                <a:ext uri="{FF2B5EF4-FFF2-40B4-BE49-F238E27FC236}">
                  <a16:creationId xmlns:a16="http://schemas.microsoft.com/office/drawing/2014/main" id="{7DC48AB0-475B-DE48-B04C-6C087475CF84}"/>
                </a:ext>
              </a:extLst>
            </p:cNvPr>
            <p:cNvSpPr/>
            <p:nvPr/>
          </p:nvSpPr>
          <p:spPr>
            <a:xfrm>
              <a:off x="3679100"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marL="0" lvl="0" indent="0" algn="ctr" defTabSz="311150">
                <a:lnSpc>
                  <a:spcPct val="90000"/>
                </a:lnSpc>
                <a:spcBef>
                  <a:spcPct val="0"/>
                </a:spcBef>
                <a:spcAft>
                  <a:spcPct val="35000"/>
                </a:spcAft>
                <a:buNone/>
              </a:pPr>
              <a:r>
                <a:rPr lang="en-US" sz="2000" b="1" kern="1200"/>
                <a:t>Scenario update 4</a:t>
              </a:r>
            </a:p>
          </p:txBody>
        </p:sp>
      </p:grpSp>
      <p:grpSp>
        <p:nvGrpSpPr>
          <p:cNvPr id="140" name="Group 139">
            <a:extLst>
              <a:ext uri="{FF2B5EF4-FFF2-40B4-BE49-F238E27FC236}">
                <a16:creationId xmlns:a16="http://schemas.microsoft.com/office/drawing/2014/main" id="{D2C87D2B-D50A-7D4A-9679-1C5A7045F57D}"/>
              </a:ext>
            </a:extLst>
          </p:cNvPr>
          <p:cNvGrpSpPr/>
          <p:nvPr/>
        </p:nvGrpSpPr>
        <p:grpSpPr>
          <a:xfrm>
            <a:off x="4036923" y="2817024"/>
            <a:ext cx="1644635" cy="1644635"/>
            <a:chOff x="5191292" y="2681279"/>
            <a:chExt cx="1644635" cy="1644635"/>
          </a:xfrm>
        </p:grpSpPr>
        <p:sp>
          <p:nvSpPr>
            <p:cNvPr id="156" name="Teardrop 155">
              <a:extLst>
                <a:ext uri="{FF2B5EF4-FFF2-40B4-BE49-F238E27FC236}">
                  <a16:creationId xmlns:a16="http://schemas.microsoft.com/office/drawing/2014/main" id="{FE73E9C8-6FF6-034D-937B-FB81777EEC78}"/>
                </a:ext>
              </a:extLst>
            </p:cNvPr>
            <p:cNvSpPr/>
            <p:nvPr/>
          </p:nvSpPr>
          <p:spPr>
            <a:xfrm rot="13592100">
              <a:off x="5191292" y="2681279"/>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7" name="Freeform: Shape 29">
              <a:extLst>
                <a:ext uri="{FF2B5EF4-FFF2-40B4-BE49-F238E27FC236}">
                  <a16:creationId xmlns:a16="http://schemas.microsoft.com/office/drawing/2014/main" id="{FC2D4428-7B7B-624C-8D3F-3AFD46E7AB53}"/>
                </a:ext>
              </a:extLst>
            </p:cNvPr>
            <p:cNvSpPr/>
            <p:nvPr/>
          </p:nvSpPr>
          <p:spPr>
            <a:xfrm>
              <a:off x="5246263"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8" tIns="101086" rIns="101284" bIns="101086" numCol="1" spcCol="1270" anchor="ctr" anchorCtr="0">
              <a:noAutofit/>
            </a:bodyPr>
            <a:lstStyle/>
            <a:p>
              <a:pPr marL="0" lvl="0" indent="0" algn="ctr" defTabSz="311150">
                <a:lnSpc>
                  <a:spcPct val="90000"/>
                </a:lnSpc>
                <a:spcBef>
                  <a:spcPct val="0"/>
                </a:spcBef>
                <a:spcAft>
                  <a:spcPct val="35000"/>
                </a:spcAft>
                <a:buNone/>
              </a:pPr>
              <a:r>
                <a:rPr lang="en-US" sz="2000" kern="1200"/>
                <a:t>Questions &amp; Discussion (3)</a:t>
              </a:r>
            </a:p>
          </p:txBody>
        </p:sp>
      </p:grpSp>
      <p:grpSp>
        <p:nvGrpSpPr>
          <p:cNvPr id="141" name="Group 140">
            <a:extLst>
              <a:ext uri="{FF2B5EF4-FFF2-40B4-BE49-F238E27FC236}">
                <a16:creationId xmlns:a16="http://schemas.microsoft.com/office/drawing/2014/main" id="{BF61C5E5-1DA1-884C-8CDC-7013D9E646C0}"/>
              </a:ext>
            </a:extLst>
          </p:cNvPr>
          <p:cNvGrpSpPr/>
          <p:nvPr/>
        </p:nvGrpSpPr>
        <p:grpSpPr>
          <a:xfrm>
            <a:off x="5850069" y="2809084"/>
            <a:ext cx="1644635" cy="1644635"/>
            <a:chOff x="3629642" y="2681200"/>
            <a:chExt cx="1644635" cy="1644635"/>
          </a:xfrm>
        </p:grpSpPr>
        <p:sp>
          <p:nvSpPr>
            <p:cNvPr id="154" name="Teardrop 153">
              <a:extLst>
                <a:ext uri="{FF2B5EF4-FFF2-40B4-BE49-F238E27FC236}">
                  <a16:creationId xmlns:a16="http://schemas.microsoft.com/office/drawing/2014/main" id="{CBB87E28-BCA7-1440-99B8-2ABBA1DB82E3}"/>
                </a:ext>
              </a:extLst>
            </p:cNvPr>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5" name="Freeform: Shape 47">
              <a:extLst>
                <a:ext uri="{FF2B5EF4-FFF2-40B4-BE49-F238E27FC236}">
                  <a16:creationId xmlns:a16="http://schemas.microsoft.com/office/drawing/2014/main" id="{67AA09DB-BF9A-034C-9505-A8E520311841}"/>
                </a:ext>
              </a:extLst>
            </p:cNvPr>
            <p:cNvSpPr/>
            <p:nvPr/>
          </p:nvSpPr>
          <p:spPr>
            <a:xfrm>
              <a:off x="3679100"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marL="0" lvl="0" indent="0" algn="ctr" defTabSz="311150">
                <a:lnSpc>
                  <a:spcPct val="90000"/>
                </a:lnSpc>
                <a:spcBef>
                  <a:spcPct val="0"/>
                </a:spcBef>
                <a:spcAft>
                  <a:spcPct val="35000"/>
                </a:spcAft>
                <a:buNone/>
              </a:pPr>
              <a:r>
                <a:rPr lang="en-US" sz="2000" b="1" kern="1200"/>
                <a:t>Scenario update 3</a:t>
              </a:r>
            </a:p>
          </p:txBody>
        </p:sp>
      </p:grpSp>
      <p:grpSp>
        <p:nvGrpSpPr>
          <p:cNvPr id="142" name="Group 141">
            <a:extLst>
              <a:ext uri="{FF2B5EF4-FFF2-40B4-BE49-F238E27FC236}">
                <a16:creationId xmlns:a16="http://schemas.microsoft.com/office/drawing/2014/main" id="{07149D95-D330-BE43-AB5F-BA5928539564}"/>
              </a:ext>
            </a:extLst>
          </p:cNvPr>
          <p:cNvGrpSpPr/>
          <p:nvPr/>
        </p:nvGrpSpPr>
        <p:grpSpPr>
          <a:xfrm>
            <a:off x="5833736" y="985391"/>
            <a:ext cx="1644635" cy="1644635"/>
            <a:chOff x="5262835" y="846236"/>
            <a:chExt cx="1644635" cy="1644635"/>
          </a:xfrm>
        </p:grpSpPr>
        <p:sp>
          <p:nvSpPr>
            <p:cNvPr id="152" name="Teardrop 151">
              <a:extLst>
                <a:ext uri="{FF2B5EF4-FFF2-40B4-BE49-F238E27FC236}">
                  <a16:creationId xmlns:a16="http://schemas.microsoft.com/office/drawing/2014/main" id="{FF17A8E7-47C9-654F-9341-F9E8C80C4EC3}"/>
                </a:ext>
              </a:extLst>
            </p:cNvPr>
            <p:cNvSpPr/>
            <p:nvPr/>
          </p:nvSpPr>
          <p:spPr>
            <a:xfrm rot="8156363">
              <a:off x="5262835" y="846236"/>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3" name="Freeform: Shape 31">
              <a:extLst>
                <a:ext uri="{FF2B5EF4-FFF2-40B4-BE49-F238E27FC236}">
                  <a16:creationId xmlns:a16="http://schemas.microsoft.com/office/drawing/2014/main" id="{1CCBC2DB-F8CD-E942-900B-3D682A4DB77B}"/>
                </a:ext>
              </a:extLst>
            </p:cNvPr>
            <p:cNvSpPr/>
            <p:nvPr/>
          </p:nvSpPr>
          <p:spPr>
            <a:xfrm>
              <a:off x="5317806" y="901250"/>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en-US" sz="2000" kern="1200"/>
                <a:t>Questions &amp; Discussion (2)</a:t>
              </a:r>
            </a:p>
          </p:txBody>
        </p:sp>
      </p:grpSp>
      <p:grpSp>
        <p:nvGrpSpPr>
          <p:cNvPr id="143" name="Group 142">
            <a:extLst>
              <a:ext uri="{FF2B5EF4-FFF2-40B4-BE49-F238E27FC236}">
                <a16:creationId xmlns:a16="http://schemas.microsoft.com/office/drawing/2014/main" id="{CEA16603-5D8B-A94D-B721-4A509CC81A8E}"/>
              </a:ext>
            </a:extLst>
          </p:cNvPr>
          <p:cNvGrpSpPr/>
          <p:nvPr/>
        </p:nvGrpSpPr>
        <p:grpSpPr>
          <a:xfrm>
            <a:off x="4025263" y="926360"/>
            <a:ext cx="1644635" cy="1644635"/>
            <a:chOff x="3549197" y="787205"/>
            <a:chExt cx="1644635" cy="1644635"/>
          </a:xfrm>
        </p:grpSpPr>
        <p:sp>
          <p:nvSpPr>
            <p:cNvPr id="150" name="Teardrop 149">
              <a:extLst>
                <a:ext uri="{FF2B5EF4-FFF2-40B4-BE49-F238E27FC236}">
                  <a16:creationId xmlns:a16="http://schemas.microsoft.com/office/drawing/2014/main" id="{AE04D2DA-E756-5342-93B1-6424ABBA12CC}"/>
                </a:ext>
              </a:extLst>
            </p:cNvPr>
            <p:cNvSpPr/>
            <p:nvPr/>
          </p:nvSpPr>
          <p:spPr>
            <a:xfrm rot="2700000">
              <a:off x="3549197"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1" name="Freeform: Shape 33">
              <a:extLst>
                <a:ext uri="{FF2B5EF4-FFF2-40B4-BE49-F238E27FC236}">
                  <a16:creationId xmlns:a16="http://schemas.microsoft.com/office/drawing/2014/main" id="{D0A253C1-2134-7E41-88A6-3D8863319798}"/>
                </a:ext>
              </a:extLst>
            </p:cNvPr>
            <p:cNvSpPr/>
            <p:nvPr/>
          </p:nvSpPr>
          <p:spPr>
            <a:xfrm>
              <a:off x="3604165"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en-US" sz="2000" b="1" kern="1200"/>
                <a:t>Scenario update 2</a:t>
              </a:r>
            </a:p>
          </p:txBody>
        </p:sp>
      </p:grpSp>
      <p:grpSp>
        <p:nvGrpSpPr>
          <p:cNvPr id="144" name="Group 143">
            <a:extLst>
              <a:ext uri="{FF2B5EF4-FFF2-40B4-BE49-F238E27FC236}">
                <a16:creationId xmlns:a16="http://schemas.microsoft.com/office/drawing/2014/main" id="{35098FDA-24BE-D842-9BE0-F065FAA12BA0}"/>
              </a:ext>
            </a:extLst>
          </p:cNvPr>
          <p:cNvGrpSpPr/>
          <p:nvPr/>
        </p:nvGrpSpPr>
        <p:grpSpPr>
          <a:xfrm>
            <a:off x="2223328" y="926360"/>
            <a:ext cx="1644635" cy="1644635"/>
            <a:chOff x="1849662" y="787205"/>
            <a:chExt cx="1644635" cy="1644635"/>
          </a:xfrm>
        </p:grpSpPr>
        <p:sp>
          <p:nvSpPr>
            <p:cNvPr id="148" name="Teardrop 147">
              <a:extLst>
                <a:ext uri="{FF2B5EF4-FFF2-40B4-BE49-F238E27FC236}">
                  <a16:creationId xmlns:a16="http://schemas.microsoft.com/office/drawing/2014/main" id="{1AF1FECD-BBA7-9042-9561-EB2067397285}"/>
                </a:ext>
              </a:extLst>
            </p:cNvPr>
            <p:cNvSpPr/>
            <p:nvPr/>
          </p:nvSpPr>
          <p:spPr>
            <a:xfrm rot="2700000">
              <a:off x="1849662" y="787205"/>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9" name="Freeform: Shape 36">
              <a:extLst>
                <a:ext uri="{FF2B5EF4-FFF2-40B4-BE49-F238E27FC236}">
                  <a16:creationId xmlns:a16="http://schemas.microsoft.com/office/drawing/2014/main" id="{64B3F73E-9DE4-B04D-9DCF-733F2F7072E4}"/>
                </a:ext>
              </a:extLst>
            </p:cNvPr>
            <p:cNvSpPr/>
            <p:nvPr/>
          </p:nvSpPr>
          <p:spPr>
            <a:xfrm>
              <a:off x="1904631"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5" tIns="101086" rIns="100487" bIns="101086" numCol="1" spcCol="1270" anchor="ctr" anchorCtr="0">
              <a:noAutofit/>
            </a:bodyPr>
            <a:lstStyle/>
            <a:p>
              <a:pPr marL="0" lvl="0" indent="0" algn="ctr" defTabSz="311150">
                <a:lnSpc>
                  <a:spcPct val="90000"/>
                </a:lnSpc>
                <a:spcBef>
                  <a:spcPct val="0"/>
                </a:spcBef>
                <a:spcAft>
                  <a:spcPct val="35000"/>
                </a:spcAft>
                <a:buNone/>
              </a:pPr>
              <a:r>
                <a:rPr lang="en-US" sz="2000" kern="1200"/>
                <a:t>Questions &amp; Discussion (1)</a:t>
              </a:r>
            </a:p>
          </p:txBody>
        </p:sp>
      </p:grpSp>
      <p:grpSp>
        <p:nvGrpSpPr>
          <p:cNvPr id="145" name="Group 144">
            <a:extLst>
              <a:ext uri="{FF2B5EF4-FFF2-40B4-BE49-F238E27FC236}">
                <a16:creationId xmlns:a16="http://schemas.microsoft.com/office/drawing/2014/main" id="{D2928730-EF7E-BB44-8F45-686075B0F348}"/>
              </a:ext>
            </a:extLst>
          </p:cNvPr>
          <p:cNvGrpSpPr/>
          <p:nvPr/>
        </p:nvGrpSpPr>
        <p:grpSpPr>
          <a:xfrm>
            <a:off x="408547" y="926360"/>
            <a:ext cx="1644635" cy="1644635"/>
            <a:chOff x="150128" y="787205"/>
            <a:chExt cx="1644635" cy="1644635"/>
          </a:xfrm>
        </p:grpSpPr>
        <p:sp>
          <p:nvSpPr>
            <p:cNvPr id="146" name="Teardrop 145">
              <a:extLst>
                <a:ext uri="{FF2B5EF4-FFF2-40B4-BE49-F238E27FC236}">
                  <a16:creationId xmlns:a16="http://schemas.microsoft.com/office/drawing/2014/main" id="{244B595D-8CC9-1744-BBB2-8BCDDFD71CFB}"/>
                </a:ext>
              </a:extLst>
            </p:cNvPr>
            <p:cNvSpPr/>
            <p:nvPr/>
          </p:nvSpPr>
          <p:spPr>
            <a:xfrm rot="2700000">
              <a:off x="150128"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7" name="Freeform: Shape 38">
              <a:extLst>
                <a:ext uri="{FF2B5EF4-FFF2-40B4-BE49-F238E27FC236}">
                  <a16:creationId xmlns:a16="http://schemas.microsoft.com/office/drawing/2014/main" id="{D281536F-D71C-3C49-A870-2CAE77F2537A}"/>
                </a:ext>
              </a:extLst>
            </p:cNvPr>
            <p:cNvSpPr/>
            <p:nvPr/>
          </p:nvSpPr>
          <p:spPr>
            <a:xfrm>
              <a:off x="205099"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en-US" sz="2000" b="1" kern="1200"/>
                <a:t>Scenario 1</a:t>
              </a:r>
            </a:p>
          </p:txBody>
        </p:sp>
      </p:grpSp>
    </p:spTree>
    <p:extLst>
      <p:ext uri="{BB962C8B-B14F-4D97-AF65-F5344CB8AC3E}">
        <p14:creationId xmlns:p14="http://schemas.microsoft.com/office/powerpoint/2010/main" val="3135298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8B917-3229-4660-8749-5FF9B65A80DF}"/>
              </a:ext>
            </a:extLst>
          </p:cNvPr>
          <p:cNvSpPr>
            <a:spLocks noGrp="1"/>
          </p:cNvSpPr>
          <p:nvPr>
            <p:ph type="title"/>
          </p:nvPr>
        </p:nvSpPr>
        <p:spPr/>
        <p:txBody>
          <a:bodyPr>
            <a:normAutofit fontScale="90000"/>
          </a:bodyPr>
          <a:lstStyle/>
          <a:p>
            <a:r>
              <a:rPr lang="en-US"/>
              <a:t>Questions</a:t>
            </a:r>
          </a:p>
        </p:txBody>
      </p:sp>
      <p:sp>
        <p:nvSpPr>
          <p:cNvPr id="4" name="Date Placeholder 3">
            <a:extLst>
              <a:ext uri="{FF2B5EF4-FFF2-40B4-BE49-F238E27FC236}">
                <a16:creationId xmlns:a16="http://schemas.microsoft.com/office/drawing/2014/main" id="{CCA60563-82BF-4B08-B14C-C14FED306855}"/>
              </a:ext>
            </a:extLst>
          </p:cNvPr>
          <p:cNvSpPr>
            <a:spLocks noGrp="1"/>
          </p:cNvSpPr>
          <p:nvPr>
            <p:ph type="dt" sz="half" idx="10"/>
          </p:nvPr>
        </p:nvSpPr>
        <p:spPr/>
        <p:txBody>
          <a:bodyPr/>
          <a:lstStyle/>
          <a:p>
            <a:fld id="{7EA682B2-33C9-4D4F-9A18-C7D5F7FE2751}" type="datetime3">
              <a:rPr lang="en-US" smtClean="0"/>
              <a:t>21 December 2020</a:t>
            </a:fld>
            <a:endParaRPr lang="en-US"/>
          </a:p>
        </p:txBody>
      </p:sp>
      <p:pic>
        <p:nvPicPr>
          <p:cNvPr id="7" name="Picture 6">
            <a:extLst>
              <a:ext uri="{FF2B5EF4-FFF2-40B4-BE49-F238E27FC236}">
                <a16:creationId xmlns:a16="http://schemas.microsoft.com/office/drawing/2014/main" id="{98436417-AA2B-426E-B5FF-2EF63BBFAA8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687567" y="1415228"/>
            <a:ext cx="3136393" cy="4027544"/>
          </a:xfrm>
          <a:prstGeom prst="rect">
            <a:avLst/>
          </a:prstGeom>
        </p:spPr>
      </p:pic>
      <p:sp>
        <p:nvSpPr>
          <p:cNvPr id="8" name="TextBox 7">
            <a:extLst>
              <a:ext uri="{FF2B5EF4-FFF2-40B4-BE49-F238E27FC236}">
                <a16:creationId xmlns:a16="http://schemas.microsoft.com/office/drawing/2014/main" id="{D904E6CB-1E3F-4FE9-BBE9-86C1A7BC0133}"/>
              </a:ext>
            </a:extLst>
          </p:cNvPr>
          <p:cNvSpPr txBox="1"/>
          <p:nvPr/>
        </p:nvSpPr>
        <p:spPr>
          <a:xfrm>
            <a:off x="2825885" y="2084832"/>
            <a:ext cx="2861682" cy="2554545"/>
          </a:xfrm>
          <a:prstGeom prst="rect">
            <a:avLst/>
          </a:prstGeom>
          <a:noFill/>
        </p:spPr>
        <p:txBody>
          <a:bodyPr wrap="none" rtlCol="0">
            <a:spAutoFit/>
          </a:bodyPr>
          <a:lstStyle/>
          <a:p>
            <a:pPr algn="r">
              <a:buClr>
                <a:srgbClr val="DD8047"/>
              </a:buClr>
              <a:buSzPct val="60000"/>
            </a:pPr>
            <a:r>
              <a:rPr lang="en-US" sz="4000" b="1">
                <a:solidFill>
                  <a:srgbClr val="0070C0"/>
                </a:solidFill>
                <a:latin typeface="+mj-lt"/>
                <a:cs typeface="Calibri" panose="020F0502020204030204" pitchFamily="34" charset="0"/>
              </a:rPr>
              <a:t>ANY</a:t>
            </a:r>
          </a:p>
          <a:p>
            <a:pPr algn="r">
              <a:buClr>
                <a:srgbClr val="DD8047"/>
              </a:buClr>
              <a:buSzPct val="60000"/>
            </a:pPr>
            <a:r>
              <a:rPr lang="en-US" sz="4000" b="1">
                <a:solidFill>
                  <a:srgbClr val="0070C0"/>
                </a:solidFill>
                <a:latin typeface="+mj-lt"/>
                <a:cs typeface="Calibri" panose="020F0502020204030204" pitchFamily="34" charset="0"/>
              </a:rPr>
              <a:t>QUESTION</a:t>
            </a:r>
          </a:p>
          <a:p>
            <a:pPr algn="r">
              <a:buClr>
                <a:srgbClr val="DD8047"/>
              </a:buClr>
              <a:buSzPct val="60000"/>
            </a:pPr>
            <a:r>
              <a:rPr lang="en-US" sz="4000" b="1">
                <a:solidFill>
                  <a:srgbClr val="0070C0"/>
                </a:solidFill>
                <a:latin typeface="+mj-lt"/>
                <a:cs typeface="Calibri" panose="020F0502020204030204" pitchFamily="34" charset="0"/>
              </a:rPr>
              <a:t>BEFORE</a:t>
            </a:r>
          </a:p>
          <a:p>
            <a:pPr algn="r">
              <a:buClr>
                <a:srgbClr val="DD8047"/>
              </a:buClr>
              <a:buSzPct val="60000"/>
            </a:pPr>
            <a:r>
              <a:rPr lang="en-US" sz="4000" b="1">
                <a:solidFill>
                  <a:srgbClr val="0070C0"/>
                </a:solidFill>
                <a:latin typeface="+mj-lt"/>
                <a:cs typeface="Calibri" panose="020F0502020204030204" pitchFamily="34" charset="0"/>
              </a:rPr>
              <a:t>WE START</a:t>
            </a:r>
          </a:p>
        </p:txBody>
      </p:sp>
    </p:spTree>
    <p:extLst>
      <p:ext uri="{BB962C8B-B14F-4D97-AF65-F5344CB8AC3E}">
        <p14:creationId xmlns:p14="http://schemas.microsoft.com/office/powerpoint/2010/main" val="2851002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D47E34-2AFC-4195-AEFD-7B181C94227E}"/>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2" y="0"/>
            <a:ext cx="12191998" cy="6857999"/>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74230" y="2680597"/>
            <a:ext cx="6096000" cy="2186798"/>
          </a:xfrm>
        </p:spPr>
        <p:txBody>
          <a:bodyPr>
            <a:noAutofit/>
          </a:bodyPr>
          <a:lstStyle/>
          <a:p>
            <a:pPr algn="l"/>
            <a:r>
              <a:rPr lang="en-US" sz="4400" b="1">
                <a:solidFill>
                  <a:schemeClr val="bg1"/>
                </a:solidFill>
                <a:latin typeface="Arial" panose="020B0604020202020204" pitchFamily="34" charset="0"/>
                <a:cs typeface="Arial" panose="020B0604020202020204" pitchFamily="34" charset="0"/>
              </a:rPr>
              <a:t>NOVEL</a:t>
            </a:r>
            <a:br>
              <a:rPr lang="en-US" sz="4400" b="1">
                <a:solidFill>
                  <a:schemeClr val="bg1"/>
                </a:solidFill>
                <a:latin typeface="Arial" panose="020B0604020202020204" pitchFamily="34" charset="0"/>
                <a:cs typeface="Arial" panose="020B0604020202020204" pitchFamily="34" charset="0"/>
              </a:rPr>
            </a:br>
            <a:r>
              <a:rPr lang="en-US" sz="4400" b="1">
                <a:solidFill>
                  <a:schemeClr val="bg1"/>
                </a:solidFill>
                <a:latin typeface="Arial" panose="020B0604020202020204" pitchFamily="34" charset="0"/>
                <a:cs typeface="Arial" panose="020B0604020202020204" pitchFamily="34" charset="0"/>
              </a:rPr>
              <a:t>CORONAVIRUS </a:t>
            </a:r>
            <a:br>
              <a:rPr lang="en-US" sz="4400" b="1">
                <a:solidFill>
                  <a:schemeClr val="bg1"/>
                </a:solidFill>
                <a:latin typeface="Arial" panose="020B0604020202020204" pitchFamily="34" charset="0"/>
                <a:cs typeface="Arial" panose="020B0604020202020204" pitchFamily="34" charset="0"/>
              </a:rPr>
            </a:br>
            <a:r>
              <a:rPr lang="en-US" sz="4400" b="1">
                <a:solidFill>
                  <a:schemeClr val="bg1"/>
                </a:solidFill>
                <a:latin typeface="Arial" panose="020B0604020202020204" pitchFamily="34" charset="0"/>
                <a:cs typeface="Arial" panose="020B0604020202020204" pitchFamily="34" charset="0"/>
              </a:rPr>
              <a:t>(COVID-19) </a:t>
            </a:r>
            <a:br>
              <a:rPr lang="en-US" sz="4400" b="1">
                <a:solidFill>
                  <a:schemeClr val="bg1"/>
                </a:solidFill>
                <a:latin typeface="Arial" panose="020B0604020202020204" pitchFamily="34" charset="0"/>
                <a:cs typeface="Arial" panose="020B0604020202020204" pitchFamily="34" charset="0"/>
              </a:rPr>
            </a:br>
            <a:br>
              <a:rPr lang="en-US" sz="4400" b="1">
                <a:solidFill>
                  <a:schemeClr val="bg1"/>
                </a:solidFill>
                <a:latin typeface="Arial" panose="020B0604020202020204" pitchFamily="34" charset="0"/>
                <a:cs typeface="Arial" panose="020B0604020202020204" pitchFamily="34" charset="0"/>
              </a:rPr>
            </a:br>
            <a:endParaRPr lang="en-US" sz="2000">
              <a:solidFill>
                <a:schemeClr val="bg1"/>
              </a:solidFill>
              <a:latin typeface="Arial" panose="020B0604020202020204" pitchFamily="34" charset="0"/>
              <a:cs typeface="Arial" panose="020B0604020202020204" pitchFamily="34"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4190243" y="4756628"/>
            <a:ext cx="4306277" cy="1065066"/>
          </a:xfrm>
        </p:spPr>
        <p:txBody>
          <a:bodyPr/>
          <a:lstStyle/>
          <a:p>
            <a:r>
              <a:rPr lang="en-US" sz="3600" b="1">
                <a:solidFill>
                  <a:srgbClr val="0092CB"/>
                </a:solidFill>
              </a:rPr>
              <a:t>COUNTRY NAME</a:t>
            </a:r>
            <a:endParaRPr lang="en-US" sz="3600">
              <a:solidFill>
                <a:srgbClr val="0092CB"/>
              </a:solidFill>
            </a:endParaRPr>
          </a:p>
          <a:p>
            <a:r>
              <a:rPr lang="en-US" sz="2000" b="1">
                <a:solidFill>
                  <a:srgbClr val="0092CB"/>
                </a:solidFill>
              </a:rPr>
              <a:t>Date and location</a:t>
            </a:r>
            <a:endParaRPr lang="en-US" sz="2000">
              <a:solidFill>
                <a:srgbClr val="0092CB"/>
              </a:solidFill>
            </a:endParaRPr>
          </a:p>
        </p:txBody>
      </p:sp>
      <p:pic>
        <p:nvPicPr>
          <p:cNvPr id="8" name="Picture 7" descr="A close up of a logo&#10;&#10;Description automatically generated">
            <a:extLst>
              <a:ext uri="{FF2B5EF4-FFF2-40B4-BE49-F238E27FC236}">
                <a16:creationId xmlns:a16="http://schemas.microsoft.com/office/drawing/2014/main" id="{D47B402B-BD57-4472-BF3B-B56FBA6AF439}"/>
              </a:ext>
            </a:extLst>
          </p:cNvPr>
          <p:cNvPicPr/>
          <p:nvPr/>
        </p:nvPicPr>
        <p:blipFill rotWithShape="1">
          <a:blip r:embed="rId3" cstate="email">
            <a:extLst>
              <a:ext uri="{28A0092B-C50C-407E-A947-70E740481C1C}">
                <a14:useLocalDpi xmlns:a14="http://schemas.microsoft.com/office/drawing/2010/main"/>
              </a:ext>
            </a:extLst>
          </a:blip>
          <a:srcRect l="9503" t="16901" r="10285" b="19115"/>
          <a:stretch/>
        </p:blipFill>
        <p:spPr bwMode="auto">
          <a:xfrm>
            <a:off x="133370" y="6317181"/>
            <a:ext cx="1290701" cy="411425"/>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ABA7E4D0-D402-4FA8-9F2E-21155B264FF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919683" y="6329160"/>
            <a:ext cx="1266447" cy="387468"/>
          </a:xfrm>
          <a:prstGeom prst="rect">
            <a:avLst/>
          </a:prstGeom>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467114" y="6099893"/>
            <a:ext cx="1606232" cy="694361"/>
          </a:xfrm>
          <a:prstGeom prst="rect">
            <a:avLst/>
          </a:prstGeom>
        </p:spPr>
      </p:pic>
      <p:sp>
        <p:nvSpPr>
          <p:cNvPr id="2" name="Rectangle 1">
            <a:extLst>
              <a:ext uri="{FF2B5EF4-FFF2-40B4-BE49-F238E27FC236}">
                <a16:creationId xmlns:a16="http://schemas.microsoft.com/office/drawing/2014/main" id="{44387F8E-568D-4C6A-AF17-B043BD6B6BC8}"/>
              </a:ext>
            </a:extLst>
          </p:cNvPr>
          <p:cNvSpPr/>
          <p:nvPr/>
        </p:nvSpPr>
        <p:spPr>
          <a:xfrm>
            <a:off x="5923219" y="3720323"/>
            <a:ext cx="6096000" cy="1200329"/>
          </a:xfrm>
          <a:prstGeom prst="rect">
            <a:avLst/>
          </a:prstGeom>
        </p:spPr>
        <p:txBody>
          <a:bodyPr>
            <a:spAutoFit/>
          </a:bodyPr>
          <a:lstStyle/>
          <a:p>
            <a:pPr lvl="0" algn="r"/>
            <a:r>
              <a:rPr lang="en-US" sz="2400" b="1">
                <a:solidFill>
                  <a:srgbClr val="D86422"/>
                </a:solidFill>
                <a:latin typeface="Arial" panose="020B0604020202020204" pitchFamily="34" charset="0"/>
                <a:cs typeface="Arial" panose="020B0604020202020204" pitchFamily="34" charset="0"/>
              </a:rPr>
              <a:t>NATIONAL DEPLOYMENT </a:t>
            </a:r>
          </a:p>
          <a:p>
            <a:pPr lvl="0" algn="r"/>
            <a:r>
              <a:rPr lang="en-US" sz="2400" b="1">
                <a:solidFill>
                  <a:srgbClr val="D86422"/>
                </a:solidFill>
                <a:latin typeface="Arial" panose="020B0604020202020204" pitchFamily="34" charset="0"/>
                <a:cs typeface="Arial" panose="020B0604020202020204" pitchFamily="34" charset="0"/>
              </a:rPr>
              <a:t>VACCINATION PLAN (NDVP)</a:t>
            </a:r>
            <a:br>
              <a:rPr lang="en-US" sz="2400" b="1">
                <a:solidFill>
                  <a:srgbClr val="D86422"/>
                </a:solidFill>
                <a:latin typeface="Arial" panose="020B0604020202020204" pitchFamily="34" charset="0"/>
                <a:cs typeface="Arial" panose="020B0604020202020204" pitchFamily="34" charset="0"/>
              </a:rPr>
            </a:br>
            <a:r>
              <a:rPr lang="en-US" sz="2400" b="1">
                <a:solidFill>
                  <a:srgbClr val="D86422"/>
                </a:solidFill>
                <a:latin typeface="Arial" panose="020B0604020202020204" pitchFamily="34" charset="0"/>
                <a:cs typeface="Arial" panose="020B0604020202020204" pitchFamily="34" charset="0"/>
              </a:rPr>
              <a:t>SIMULATION EXERCISE</a:t>
            </a:r>
            <a:endParaRPr lang="en-US" sz="2400">
              <a:solidFill>
                <a:srgbClr val="D86422"/>
              </a:solidFill>
            </a:endParaRPr>
          </a:p>
        </p:txBody>
      </p:sp>
    </p:spTree>
    <p:extLst>
      <p:ext uri="{BB962C8B-B14F-4D97-AF65-F5344CB8AC3E}">
        <p14:creationId xmlns:p14="http://schemas.microsoft.com/office/powerpoint/2010/main" val="26477487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dirty="0"/>
              <a:t>Scenario Session 1a</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3216" y="768984"/>
            <a:ext cx="6384991" cy="5715000"/>
          </a:xfrm>
          <a:solidFill>
            <a:schemeClr val="tx2">
              <a:lumMod val="20000"/>
              <a:lumOff val="80000"/>
            </a:schemeClr>
          </a:solidFill>
        </p:spPr>
        <p:txBody>
          <a:bodyPr anchor="ctr">
            <a:noAutofit/>
          </a:bodyPr>
          <a:lstStyle/>
          <a:p>
            <a:pPr marL="0" indent="0">
              <a:buNone/>
            </a:pPr>
            <a:r>
              <a:rPr lang="en-GB" sz="1800" b="1">
                <a:latin typeface="Arial"/>
                <a:cs typeface="Arial"/>
              </a:rPr>
              <a:t>Vaccines Developed &amp; Available</a:t>
            </a:r>
          </a:p>
          <a:p>
            <a:r>
              <a:rPr lang="en-GB" sz="1800">
                <a:latin typeface="Arial"/>
                <a:cs typeface="Arial"/>
              </a:rPr>
              <a:t>Three candidate vaccines (vaccine A, B, and C) have completed clinical trials and are ready for use</a:t>
            </a:r>
          </a:p>
          <a:p>
            <a:r>
              <a:rPr lang="en-GB" sz="1800">
                <a:latin typeface="Arial"/>
                <a:cs typeface="Arial"/>
              </a:rPr>
              <a:t>All vaccines have similar efficacy between 70-90% </a:t>
            </a:r>
          </a:p>
          <a:p>
            <a:r>
              <a:rPr lang="en-GB" sz="1800">
                <a:latin typeface="Arial"/>
                <a:cs typeface="Arial"/>
              </a:rPr>
              <a:t>Two vaccines are mRNA type vaccines and will require a storage temperature of between -70 and -80</a:t>
            </a:r>
            <a:r>
              <a:rPr lang="en-US" sz="1800">
                <a:latin typeface="Arial"/>
                <a:cs typeface="Arial"/>
              </a:rPr>
              <a:t>°</a:t>
            </a:r>
            <a:r>
              <a:rPr lang="en-GB" sz="1800">
                <a:latin typeface="Arial"/>
                <a:cs typeface="Arial"/>
              </a:rPr>
              <a:t>C, while vaccine C </a:t>
            </a:r>
            <a:r>
              <a:rPr lang="en-US" sz="1800">
                <a:latin typeface="Arial"/>
                <a:cs typeface="Arial"/>
              </a:rPr>
              <a:t>can be stored at standard refrigeration temperatures </a:t>
            </a:r>
            <a:r>
              <a:rPr lang="en-US" sz="1800">
                <a:solidFill>
                  <a:prstClr val="black"/>
                </a:solidFill>
              </a:rPr>
              <a:t>(2 to 8</a:t>
            </a:r>
            <a:r>
              <a:rPr lang="en-GB" sz="1800">
                <a:solidFill>
                  <a:prstClr val="black"/>
                </a:solidFill>
              </a:rPr>
              <a:t>°C)</a:t>
            </a:r>
            <a:r>
              <a:rPr lang="en-US" sz="1800">
                <a:solidFill>
                  <a:srgbClr val="FF0000"/>
                </a:solidFill>
              </a:rPr>
              <a:t> </a:t>
            </a:r>
            <a:r>
              <a:rPr lang="en-US" sz="1800">
                <a:latin typeface="Arial"/>
                <a:cs typeface="Arial"/>
              </a:rPr>
              <a:t>for up to six months.</a:t>
            </a:r>
            <a:endParaRPr lang="en-GB" sz="1800">
              <a:latin typeface="Arial"/>
              <a:cs typeface="Arial"/>
            </a:endParaRPr>
          </a:p>
          <a:p>
            <a:r>
              <a:rPr lang="en-GB" sz="1800">
                <a:latin typeface="Arial"/>
                <a:cs typeface="Arial"/>
              </a:rPr>
              <a:t>COVAX is coordinating vaccine supply and will allocate vaccine in waves. </a:t>
            </a:r>
            <a:endParaRPr lang="en-US" sz="1800"/>
          </a:p>
          <a:p>
            <a:pPr marL="0" indent="0">
              <a:buNone/>
            </a:pPr>
            <a:r>
              <a:rPr lang="en-US" sz="1800" b="1">
                <a:latin typeface="Arial"/>
                <a:cs typeface="Arial"/>
              </a:rPr>
              <a:t>Phase 1a</a:t>
            </a:r>
            <a:r>
              <a:rPr lang="en-US" sz="1800">
                <a:latin typeface="Arial"/>
                <a:cs typeface="Arial"/>
              </a:rPr>
              <a:t>: Allocated proportionally to all participating countries for up to 3% of the national population.</a:t>
            </a:r>
            <a:endParaRPr lang="en-US" sz="1800"/>
          </a:p>
          <a:p>
            <a:pPr marL="0" indent="0">
              <a:buNone/>
            </a:pPr>
            <a:r>
              <a:rPr lang="en-US" sz="1800" b="1">
                <a:latin typeface="Arial"/>
                <a:cs typeface="Arial"/>
              </a:rPr>
              <a:t>Phase 1b</a:t>
            </a:r>
            <a:r>
              <a:rPr lang="en-US" sz="1800">
                <a:latin typeface="Arial"/>
                <a:cs typeface="Arial"/>
              </a:rPr>
              <a:t>: Countries will receive additional doses to cover a total of 20% of their population (in tranches).</a:t>
            </a:r>
          </a:p>
          <a:p>
            <a:pPr marL="0" indent="0">
              <a:buNone/>
            </a:pPr>
            <a:r>
              <a:rPr lang="en-US" sz="1800" b="1">
                <a:latin typeface="Arial"/>
                <a:cs typeface="Arial"/>
              </a:rPr>
              <a:t>Phase 2: </a:t>
            </a:r>
            <a:r>
              <a:rPr lang="en-US" sz="1800">
                <a:latin typeface="Arial"/>
                <a:cs typeface="Arial"/>
              </a:rPr>
              <a:t>Countries will receive doses to vaccinate beyond the initial 20% of their population.</a:t>
            </a:r>
            <a:endParaRPr lang="en-US" sz="1800"/>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51486" cy="400110"/>
          </a:xfrm>
          <a:prstGeom prst="rect">
            <a:avLst/>
          </a:prstGeom>
          <a:noFill/>
        </p:spPr>
        <p:txBody>
          <a:bodyPr wrap="none" rtlCol="0">
            <a:spAutoFit/>
          </a:bodyPr>
          <a:lstStyle/>
          <a:p>
            <a:pPr>
              <a:spcBef>
                <a:spcPts val="700"/>
              </a:spcBef>
              <a:buClr>
                <a:srgbClr val="DD8047"/>
              </a:buClr>
              <a:buSzPct val="60000"/>
            </a:pPr>
            <a:r>
              <a:rPr lang="en-US" sz="2000" b="1">
                <a:solidFill>
                  <a:schemeClr val="bg1"/>
                </a:solidFill>
                <a:latin typeface="Arial Black" panose="020B0A04020102020204" pitchFamily="34" charset="0"/>
              </a:rPr>
              <a:t>SIMULATION ONLY</a:t>
            </a:r>
          </a:p>
        </p:txBody>
      </p:sp>
      <p:pic>
        <p:nvPicPr>
          <p:cNvPr id="6" name="Image 5">
            <a:extLst>
              <a:ext uri="{FF2B5EF4-FFF2-40B4-BE49-F238E27FC236}">
                <a16:creationId xmlns:a16="http://schemas.microsoft.com/office/drawing/2014/main" id="{3779A941-28E4-451E-837B-9C461D7766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49562" y="1470745"/>
            <a:ext cx="4625907" cy="3085489"/>
          </a:xfrm>
          <a:prstGeom prst="rect">
            <a:avLst/>
          </a:prstGeom>
        </p:spPr>
      </p:pic>
    </p:spTree>
    <p:extLst>
      <p:ext uri="{BB962C8B-B14F-4D97-AF65-F5344CB8AC3E}">
        <p14:creationId xmlns:p14="http://schemas.microsoft.com/office/powerpoint/2010/main" val="2098659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dirty="0"/>
              <a:t>Discussion Session 1a</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A682B2-33C9-4D4F-9A18-C7D5F7FE2751}" type="datetime3">
              <a:rPr kumimoji="0" lang="en-US" sz="12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21 December 2020</a:t>
            </a:fld>
            <a:endPar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230888" y="633550"/>
            <a:ext cx="10083151" cy="581340"/>
          </a:xfrm>
        </p:spPr>
        <p:txBody>
          <a:bodyPr>
            <a:normAutofit fontScale="85000" lnSpcReduction="20000"/>
          </a:bodyPr>
          <a:lstStyle/>
          <a:p>
            <a:pPr marL="0" indent="0">
              <a:buNone/>
            </a:pPr>
            <a:r>
              <a:rPr lang="en-US" sz="2600" b="1">
                <a:solidFill>
                  <a:schemeClr val="accent3"/>
                </a:solidFill>
              </a:rPr>
              <a:t>Undertake a prioritization and equitable distribution strategy based on the information provided &amp; questions below:</a:t>
            </a:r>
            <a:endParaRPr lang="en-GB" sz="2600"/>
          </a:p>
          <a:p>
            <a:pPr marL="0" indent="0">
              <a:buNone/>
            </a:pPr>
            <a:endParaRPr lang="en-GB" sz="200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10314039" y="623141"/>
            <a:ext cx="2020803" cy="749356"/>
            <a:chOff x="9978391" y="5342554"/>
            <a:chExt cx="2020803"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3308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4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60 mins</a:t>
              </a:r>
            </a:p>
          </p:txBody>
        </p:sp>
      </p:grpSp>
      <p:sp>
        <p:nvSpPr>
          <p:cNvPr id="7" name="Rectangle 6">
            <a:extLst>
              <a:ext uri="{FF2B5EF4-FFF2-40B4-BE49-F238E27FC236}">
                <a16:creationId xmlns:a16="http://schemas.microsoft.com/office/drawing/2014/main" id="{38088F63-5C85-4C73-A832-A07EFD34C3C5}"/>
              </a:ext>
            </a:extLst>
          </p:cNvPr>
          <p:cNvSpPr/>
          <p:nvPr/>
        </p:nvSpPr>
        <p:spPr>
          <a:xfrm>
            <a:off x="-1" y="1177946"/>
            <a:ext cx="12127345" cy="5632311"/>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panose="020B0604020202020204"/>
                <a:ea typeface="+mn-ea"/>
                <a:cs typeface="+mn-cs"/>
              </a:rPr>
              <a:t>1. </a:t>
            </a:r>
            <a:r>
              <a:rPr kumimoji="0" lang="en-US" sz="1800" b="0" i="0" u="none" strike="noStrike" kern="1200" cap="none" spc="0" normalizeH="0" baseline="0" noProof="0" dirty="0">
                <a:ln>
                  <a:noFill/>
                </a:ln>
                <a:solidFill>
                  <a:prstClr val="black"/>
                </a:solidFill>
                <a:effectLst/>
                <a:uLnTx/>
                <a:uFillTx/>
                <a:latin typeface="Arial" panose="020B0604020202020204"/>
                <a:ea typeface="+mn-ea"/>
                <a:cs typeface="+mn-cs"/>
              </a:rPr>
              <a:t>Who is the target populations for  the different phases and how do you ensure national equity?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a:ea typeface="+mn-ea"/>
                <a:cs typeface="+mn-cs"/>
              </a:rPr>
              <a:t>Countries are advised to base their decision-making on identification of target populations (e.g. health workers, older people and those with underlying health conditions) on the following resources:</a:t>
            </a:r>
            <a:endParaRPr kumimoji="0" lang="en-US" sz="1800" b="0" i="0" u="none" strike="noStrike" kern="1200" cap="none" spc="0" normalizeH="0" baseline="0" noProof="0" dirty="0">
              <a:ln>
                <a:noFill/>
              </a:ln>
              <a:solidFill>
                <a:prstClr val="black"/>
              </a:solidFill>
              <a:effectLst/>
              <a:uLnTx/>
              <a:uFillTx/>
              <a:latin typeface="Arial" panose="020B0604020202020204"/>
              <a:ea typeface="+mn-ea"/>
              <a:cs typeface="Arial"/>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	</a:t>
            </a: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hlinkClick r:id="rId4"/>
              </a:rPr>
              <a:t>The WHO SAGE values framework</a:t>
            </a: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a:t>
            </a:r>
            <a:endParaRPr kumimoji="0" lang="en-US" sz="1400" b="0" i="0" u="none" strike="noStrike" kern="1200" cap="none" spc="0" normalizeH="0" baseline="0" noProof="0" dirty="0">
              <a:ln>
                <a:noFill/>
              </a:ln>
              <a:solidFill>
                <a:prstClr val="black"/>
              </a:solidFill>
              <a:effectLst/>
              <a:uLnTx/>
              <a:uFillTx/>
              <a:latin typeface="Arial" panose="020B0604020202020204"/>
              <a:ea typeface="+mn-ea"/>
              <a:cs typeface="Arial"/>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	</a:t>
            </a: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hlinkClick r:id="rId5"/>
              </a:rPr>
              <a:t>The WHO SAGE prioritization roadmap:</a:t>
            </a:r>
            <a:endParaRPr kumimoji="0" lang="en-US" sz="1400" b="0" i="0" u="none" strike="noStrike" kern="1200" cap="none" spc="0" normalizeH="0" baseline="0" noProof="0" dirty="0">
              <a:ln>
                <a:noFill/>
              </a:ln>
              <a:solidFill>
                <a:prstClr val="black"/>
              </a:solidFill>
              <a:effectLst/>
              <a:uLnTx/>
              <a:uFillTx/>
              <a:latin typeface="Arial" panose="020B0604020202020204"/>
              <a:ea typeface="+mn-ea"/>
              <a:cs typeface="Arial"/>
            </a:endParaRPr>
          </a:p>
          <a:p>
            <a:pPr marL="1371600" marR="0" lvl="3"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	vaccine supply and availability</a:t>
            </a:r>
            <a:endParaRPr kumimoji="0" lang="en-US" sz="1400" b="0" i="0" u="none" strike="noStrike" kern="1200" cap="none" spc="0" normalizeH="0" baseline="0" noProof="0" dirty="0">
              <a:ln>
                <a:noFill/>
              </a:ln>
              <a:solidFill>
                <a:prstClr val="black"/>
              </a:solidFill>
              <a:effectLst/>
              <a:uLnTx/>
              <a:uFillTx/>
              <a:latin typeface="Arial" panose="020B0604020202020204"/>
              <a:ea typeface="+mn-ea"/>
              <a:cs typeface="Arial"/>
            </a:endParaRPr>
          </a:p>
          <a:p>
            <a:pPr marL="1371600" marR="0" lvl="3"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	national context and epidemiologic setting.</a:t>
            </a:r>
            <a:endParaRPr kumimoji="0" lang="en-US" sz="1400" b="0" i="0" u="none" strike="noStrike" kern="1200" cap="none" spc="0" normalizeH="0" baseline="0" noProof="0" dirty="0">
              <a:ln>
                <a:noFill/>
              </a:ln>
              <a:solidFill>
                <a:prstClr val="black"/>
              </a:solidFill>
              <a:effectLst/>
              <a:uLnTx/>
              <a:uFillTx/>
              <a:latin typeface="Arial" panose="020B0604020202020204"/>
              <a:ea typeface="+mn-ea"/>
              <a:cs typeface="Arial"/>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	</a:t>
            </a: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hlinkClick r:id="rId6"/>
              </a:rPr>
              <a:t>The fair allocation mechanism for COVID-19 vaccines through the COVAX Facility</a:t>
            </a: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a:t>
            </a:r>
            <a:endParaRPr kumimoji="0" lang="en-US" sz="1400" b="0" i="0" u="none" strike="noStrike" kern="1200" cap="none" spc="0" normalizeH="0" baseline="0" noProof="0" dirty="0">
              <a:ln>
                <a:noFill/>
              </a:ln>
              <a:solidFill>
                <a:prstClr val="black"/>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panose="020B0604020202020204"/>
                <a:ea typeface="+mn-ea"/>
                <a:cs typeface="+mn-cs"/>
              </a:rPr>
              <a:t>2.</a:t>
            </a:r>
            <a:r>
              <a:rPr kumimoji="0" lang="en-US" sz="1800" b="0" i="0" u="none" strike="noStrike" kern="1200" cap="none" spc="0" normalizeH="0" baseline="0" noProof="0" dirty="0">
                <a:ln>
                  <a:noFill/>
                </a:ln>
                <a:solidFill>
                  <a:prstClr val="black"/>
                </a:solidFill>
                <a:effectLst/>
                <a:uLnTx/>
                <a:uFillTx/>
                <a:latin typeface="Arial" panose="020B0604020202020204"/>
                <a:ea typeface="+mn-ea"/>
                <a:cs typeface="+mn-cs"/>
              </a:rPr>
              <a:t>Who is leading the decision-making process for identifying target populations? Who is communicating these decisions to the population? </a:t>
            </a:r>
            <a:r>
              <a:rPr lang="en-US" dirty="0">
                <a:solidFill>
                  <a:prstClr val="black"/>
                </a:solidFill>
                <a:latin typeface="Arial" panose="020B0604020202020204"/>
              </a:rPr>
              <a:t>How are the messages developed and pre-tested?  How are channels of communication determined to reach populations?  Is media training of journalists conducted?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panose="020B0604020202020204"/>
                <a:ea typeface="+mn-ea"/>
                <a:cs typeface="+mn-cs"/>
              </a:rPr>
              <a:t>3.</a:t>
            </a:r>
            <a:r>
              <a:rPr kumimoji="0" lang="en-US" sz="1800" b="0" i="0" u="none" strike="noStrike" kern="1200" cap="none" spc="0" normalizeH="0" baseline="0" noProof="0" dirty="0">
                <a:ln>
                  <a:noFill/>
                </a:ln>
                <a:solidFill>
                  <a:prstClr val="black"/>
                </a:solidFill>
                <a:effectLst/>
                <a:uLnTx/>
                <a:uFillTx/>
                <a:latin typeface="Arial" panose="020B0604020202020204"/>
                <a:ea typeface="+mn-ea"/>
                <a:cs typeface="+mn-cs"/>
              </a:rPr>
              <a:t>Who is being consulted in this process (for instance, the general public, specific stakeholders, and interest groups), for what and how?</a:t>
            </a:r>
            <a:endParaRPr kumimoji="0" lang="en-US" sz="1800" b="0" i="0" u="none" strike="noStrike" kern="1200" cap="none" spc="0" normalizeH="0" baseline="0" noProof="0" dirty="0">
              <a:ln>
                <a:noFill/>
              </a:ln>
              <a:solidFill>
                <a:prstClr val="black"/>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panose="020B0604020202020204"/>
                <a:ea typeface="+mn-ea"/>
                <a:cs typeface="+mn-cs"/>
              </a:rPr>
              <a:t>4.</a:t>
            </a:r>
            <a:r>
              <a:rPr kumimoji="0" lang="en-US" sz="1800" b="0" i="0" u="none" strike="noStrike" kern="1200" cap="none" spc="0" normalizeH="0" baseline="0" noProof="0" dirty="0">
                <a:ln>
                  <a:noFill/>
                </a:ln>
                <a:solidFill>
                  <a:prstClr val="black"/>
                </a:solidFill>
                <a:effectLst/>
                <a:uLnTx/>
                <a:uFillTx/>
                <a:latin typeface="Arial" panose="020B0604020202020204"/>
                <a:ea typeface="+mn-ea"/>
                <a:cs typeface="+mn-cs"/>
              </a:rPr>
              <a:t>How are you obtaining estimates of relevant target populations in order to facilitate allocation of resources, vaccine procurement, deployment planning and to measure vaccination coverage achievements?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a:ea typeface="+mn-ea"/>
              <a:cs typeface="+mn-cs"/>
            </a:endParaRPr>
          </a:p>
          <a:p>
            <a:pPr lvl="0">
              <a:defRPr/>
            </a:pPr>
            <a:r>
              <a:rPr kumimoji="0" lang="en-US" sz="1800" b="1" i="0" u="none" strike="noStrike" kern="1200" cap="none" spc="0" normalizeH="0" baseline="0" noProof="0" dirty="0">
                <a:ln>
                  <a:noFill/>
                </a:ln>
                <a:solidFill>
                  <a:prstClr val="black"/>
                </a:solidFill>
                <a:effectLst/>
                <a:uLnTx/>
                <a:uFillTx/>
                <a:latin typeface="Arial" panose="020B0604020202020204"/>
                <a:ea typeface="+mn-ea"/>
                <a:cs typeface="Arial"/>
              </a:rPr>
              <a:t>5. </a:t>
            </a:r>
            <a:r>
              <a:rPr kumimoji="0" lang="en-US" sz="1800" b="0" i="0" u="none" strike="noStrike" kern="1200" cap="none" spc="0" normalizeH="0" baseline="0" noProof="0" dirty="0">
                <a:ln>
                  <a:noFill/>
                </a:ln>
                <a:solidFill>
                  <a:prstClr val="black"/>
                </a:solidFill>
                <a:effectLst/>
                <a:uLnTx/>
                <a:uFillTx/>
                <a:latin typeface="Arial" panose="020B0604020202020204"/>
                <a:ea typeface="+mn-ea"/>
                <a:cs typeface="Arial"/>
              </a:rPr>
              <a:t>Do you need/have a `humanitarian buffer` available to attend to and manage humanitarian situations, deployments and other emergency related situations?</a:t>
            </a:r>
            <a:r>
              <a:rPr lang="en-US" dirty="0">
                <a:solidFill>
                  <a:srgbClr val="000000"/>
                </a:solidFill>
                <a:latin typeface="Myriad Pro"/>
              </a:rPr>
              <a:t> </a:t>
            </a:r>
            <a:r>
              <a:rPr lang="en-US" dirty="0">
                <a:latin typeface="Arial" panose="020B0604020202020204"/>
                <a:cs typeface="Arial"/>
              </a:rPr>
              <a:t>This is to serve vulnerable populations, e.g. refugees and asylum seekers, and those dedicated to relieving their suffering. </a:t>
            </a:r>
          </a:p>
        </p:txBody>
      </p:sp>
    </p:spTree>
    <p:extLst>
      <p:ext uri="{BB962C8B-B14F-4D97-AF65-F5344CB8AC3E}">
        <p14:creationId xmlns:p14="http://schemas.microsoft.com/office/powerpoint/2010/main" val="20669286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dirty="0"/>
              <a:t>Scenario &amp; Discussion Session 1b</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A682B2-33C9-4D4F-9A18-C7D5F7FE2751}" type="datetime3">
              <a:rPr kumimoji="0" lang="en-US" sz="12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21 December 2020</a:t>
            </a:fld>
            <a:endPar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64285" y="747414"/>
            <a:ext cx="6384991" cy="2517813"/>
          </a:xfrm>
          <a:solidFill>
            <a:schemeClr val="tx2">
              <a:lumMod val="20000"/>
              <a:lumOff val="80000"/>
            </a:schemeClr>
          </a:solidFill>
        </p:spPr>
        <p:txBody>
          <a:bodyPr anchor="ctr">
            <a:noAutofit/>
          </a:bodyPr>
          <a:lstStyle/>
          <a:p>
            <a:pPr marL="0" indent="0">
              <a:buNone/>
            </a:pPr>
            <a:r>
              <a:rPr lang="en-GB" sz="1800" b="1">
                <a:latin typeface="Arial"/>
                <a:cs typeface="Arial"/>
              </a:rPr>
              <a:t>Vaccines Developed &amp; Available</a:t>
            </a:r>
          </a:p>
          <a:p>
            <a:pPr>
              <a:lnSpc>
                <a:spcPct val="100000"/>
              </a:lnSpc>
              <a:spcBef>
                <a:spcPts val="0"/>
              </a:spcBef>
            </a:pPr>
            <a:r>
              <a:rPr lang="en-GB" sz="1800">
                <a:latin typeface="Arial"/>
                <a:cs typeface="Arial"/>
              </a:rPr>
              <a:t>Through the COVAX Facility, y</a:t>
            </a:r>
            <a:r>
              <a:rPr lang="en-US" sz="1800">
                <a:latin typeface="Arial"/>
                <a:cs typeface="Arial"/>
              </a:rPr>
              <a:t>our country has received a</a:t>
            </a:r>
            <a:r>
              <a:rPr lang="en-GB" sz="1800">
                <a:latin typeface="Arial"/>
                <a:cs typeface="Arial"/>
              </a:rPr>
              <a:t> first delivery to the National Health Authority in your country.</a:t>
            </a:r>
          </a:p>
          <a:p>
            <a:r>
              <a:rPr lang="en-GB" sz="1800">
                <a:latin typeface="Arial"/>
                <a:cs typeface="Arial"/>
              </a:rPr>
              <a:t>This initial delivery is sufficient to</a:t>
            </a:r>
            <a:r>
              <a:rPr lang="en-US" sz="1800">
                <a:latin typeface="Arial"/>
                <a:cs typeface="Arial"/>
              </a:rPr>
              <a:t> cover only 1.4% of the national population instead of the anticipated 3%</a:t>
            </a: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5148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000" b="1" i="0" u="none" strike="noStrike" kern="1200" cap="none" spc="0" normalizeH="0" baseline="0" noProof="0">
                <a:ln>
                  <a:noFill/>
                </a:ln>
                <a:solidFill>
                  <a:prstClr val="white"/>
                </a:solidFill>
                <a:effectLst/>
                <a:uLnTx/>
                <a:uFillTx/>
                <a:latin typeface="Arial Black" panose="020B0A04020102020204" pitchFamily="34" charset="0"/>
                <a:ea typeface="+mn-ea"/>
                <a:cs typeface="+mn-cs"/>
              </a:rPr>
              <a:t>SIMULATION ONLY</a:t>
            </a:r>
          </a:p>
        </p:txBody>
      </p:sp>
      <p:pic>
        <p:nvPicPr>
          <p:cNvPr id="6" name="Image 5">
            <a:extLst>
              <a:ext uri="{FF2B5EF4-FFF2-40B4-BE49-F238E27FC236}">
                <a16:creationId xmlns:a16="http://schemas.microsoft.com/office/drawing/2014/main" id="{3779A941-28E4-451E-837B-9C461D7766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49562" y="1470745"/>
            <a:ext cx="4625907" cy="3085489"/>
          </a:xfrm>
          <a:prstGeom prst="rect">
            <a:avLst/>
          </a:prstGeom>
        </p:spPr>
      </p:pic>
      <p:sp>
        <p:nvSpPr>
          <p:cNvPr id="3" name="Rectangle 2">
            <a:extLst>
              <a:ext uri="{FF2B5EF4-FFF2-40B4-BE49-F238E27FC236}">
                <a16:creationId xmlns:a16="http://schemas.microsoft.com/office/drawing/2014/main" id="{DB458444-A318-465B-BEC8-4BAF8743BAC9}"/>
              </a:ext>
            </a:extLst>
          </p:cNvPr>
          <p:cNvSpPr/>
          <p:nvPr/>
        </p:nvSpPr>
        <p:spPr>
          <a:xfrm>
            <a:off x="271835" y="3693270"/>
            <a:ext cx="6877110" cy="3170099"/>
          </a:xfrm>
          <a:prstGeom prst="rect">
            <a:avLst/>
          </a:prstGeom>
        </p:spPr>
        <p:txBody>
          <a:bodyPr wrap="square">
            <a:spAutoFit/>
          </a:bodyPr>
          <a:lstStyle/>
          <a:p>
            <a:pPr marL="342900" indent="-342900">
              <a:buFont typeface="+mj-lt"/>
              <a:buAutoNum type="arabicPeriod"/>
            </a:pPr>
            <a:r>
              <a:rPr lang="en-US" sz="2000" dirty="0"/>
              <a:t>How will above effect your target population and prioritization strategy?</a:t>
            </a:r>
          </a:p>
          <a:p>
            <a:pPr marL="342900" indent="-342900">
              <a:buFont typeface="+mj-lt"/>
              <a:buAutoNum type="arabicPeriod"/>
            </a:pPr>
            <a:r>
              <a:rPr lang="en-US" sz="2000" dirty="0"/>
              <a:t>What considerations and changes are required?</a:t>
            </a:r>
          </a:p>
          <a:p>
            <a:pPr marL="342900" indent="-342900">
              <a:buFont typeface="+mj-lt"/>
              <a:buAutoNum type="arabicPeriod"/>
            </a:pPr>
            <a:r>
              <a:rPr lang="en-US" sz="2000" dirty="0"/>
              <a:t>How, when and to who will this be communicated?</a:t>
            </a:r>
          </a:p>
          <a:p>
            <a:pPr marL="800100" lvl="1" indent="-342900">
              <a:buFont typeface="Arial" panose="020B0604020202020204" pitchFamily="34" charset="0"/>
              <a:buChar char="•"/>
            </a:pPr>
            <a:r>
              <a:rPr lang="en-US" sz="2000" dirty="0"/>
              <a:t>How will you communicate</a:t>
            </a:r>
            <a:r>
              <a:rPr lang="en-US" sz="2000" dirty="0">
                <a:solidFill>
                  <a:srgbClr val="FF0000"/>
                </a:solidFill>
              </a:rPr>
              <a:t> </a:t>
            </a:r>
            <a:r>
              <a:rPr lang="en-US" sz="2000" dirty="0"/>
              <a:t>the decision-making process regarding who receives the vaccine and who will receive a vaccine later?</a:t>
            </a:r>
          </a:p>
          <a:p>
            <a:pPr marL="800100" lvl="1" indent="-342900">
              <a:buFont typeface="Arial" panose="020B0604020202020204" pitchFamily="34" charset="0"/>
              <a:buChar char="•"/>
            </a:pPr>
            <a:r>
              <a:rPr lang="en-US" sz="2000" dirty="0"/>
              <a:t>How will you respond to potential criticism e.g. lack of equity of access</a:t>
            </a:r>
          </a:p>
          <a:p>
            <a:pPr marL="800100" lvl="1" indent="-342900">
              <a:buFont typeface="Arial" panose="020B0604020202020204" pitchFamily="34" charset="0"/>
              <a:buChar char="•"/>
            </a:pPr>
            <a:endParaRPr lang="en-US" sz="2000" dirty="0"/>
          </a:p>
        </p:txBody>
      </p:sp>
      <p:grpSp>
        <p:nvGrpSpPr>
          <p:cNvPr id="13" name="Group 12">
            <a:extLst>
              <a:ext uri="{FF2B5EF4-FFF2-40B4-BE49-F238E27FC236}">
                <a16:creationId xmlns:a16="http://schemas.microsoft.com/office/drawing/2014/main" id="{2246B830-17C9-413F-8C98-B80555A1E483}"/>
              </a:ext>
            </a:extLst>
          </p:cNvPr>
          <p:cNvGrpSpPr/>
          <p:nvPr/>
        </p:nvGrpSpPr>
        <p:grpSpPr>
          <a:xfrm>
            <a:off x="9924308" y="646182"/>
            <a:ext cx="2020803" cy="749356"/>
            <a:chOff x="9978391" y="5342554"/>
            <a:chExt cx="2020803" cy="749356"/>
          </a:xfrm>
        </p:grpSpPr>
        <p:pic>
          <p:nvPicPr>
            <p:cNvPr id="14" name="Picture 13">
              <a:extLst>
                <a:ext uri="{FF2B5EF4-FFF2-40B4-BE49-F238E27FC236}">
                  <a16:creationId xmlns:a16="http://schemas.microsoft.com/office/drawing/2014/main" id="{A32BA0B6-DBEA-45F7-9ED7-6BD5E16D198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5" name="TextBox 14">
              <a:extLst>
                <a:ext uri="{FF2B5EF4-FFF2-40B4-BE49-F238E27FC236}">
                  <a16:creationId xmlns:a16="http://schemas.microsoft.com/office/drawing/2014/main" id="{3658CAD2-A3A0-46C1-A67F-DB608B767D63}"/>
                </a:ext>
              </a:extLst>
            </p:cNvPr>
            <p:cNvSpPr txBox="1"/>
            <p:nvPr/>
          </p:nvSpPr>
          <p:spPr>
            <a:xfrm>
              <a:off x="10668380" y="5522976"/>
              <a:ext cx="1330814" cy="461665"/>
            </a:xfrm>
            <a:prstGeom prst="rect">
              <a:avLst/>
            </a:prstGeom>
            <a:noFill/>
          </p:spPr>
          <p:txBody>
            <a:bodyPr wrap="none" rtlCol="0">
              <a:spAutoFit/>
            </a:bodyPr>
            <a:lstStyle/>
            <a:p>
              <a:pPr algn="l">
                <a:spcBef>
                  <a:spcPts val="700"/>
                </a:spcBef>
                <a:buClr>
                  <a:srgbClr val="DD8047"/>
                </a:buClr>
                <a:buSzPct val="60000"/>
              </a:pPr>
              <a:r>
                <a:rPr lang="en-US" sz="2400" b="1">
                  <a:solidFill>
                    <a:srgbClr val="0070C0"/>
                  </a:solidFill>
                  <a:latin typeface="+mj-lt"/>
                  <a:cs typeface="Calibri" panose="020F0502020204030204" pitchFamily="34" charset="0"/>
                </a:rPr>
                <a:t>20 mins</a:t>
              </a:r>
            </a:p>
          </p:txBody>
        </p:sp>
      </p:grpSp>
    </p:spTree>
    <p:extLst>
      <p:ext uri="{BB962C8B-B14F-4D97-AF65-F5344CB8AC3E}">
        <p14:creationId xmlns:p14="http://schemas.microsoft.com/office/powerpoint/2010/main" val="14302930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dirty="0"/>
              <a:t>Scenario Session 2</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51486" cy="400110"/>
          </a:xfrm>
          <a:prstGeom prst="rect">
            <a:avLst/>
          </a:prstGeom>
          <a:noFill/>
        </p:spPr>
        <p:txBody>
          <a:bodyPr wrap="none" rtlCol="0">
            <a:spAutoFit/>
          </a:bodyPr>
          <a:lstStyle/>
          <a:p>
            <a:pPr>
              <a:spcBef>
                <a:spcPts val="700"/>
              </a:spcBef>
              <a:buClr>
                <a:srgbClr val="DD8047"/>
              </a:buClr>
              <a:buSzPct val="60000"/>
            </a:pPr>
            <a:r>
              <a:rPr lang="en-US" sz="2000" b="1">
                <a:solidFill>
                  <a:schemeClr val="bg1"/>
                </a:solidFill>
                <a:latin typeface="Arial Black" panose="020B0A04020102020204" pitchFamily="34" charset="0"/>
              </a:rPr>
              <a:t>SIMULATION ONLY</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483895" y="841248"/>
            <a:ext cx="7843676" cy="5553387"/>
          </a:xfrm>
          <a:solidFill>
            <a:schemeClr val="tx2">
              <a:lumMod val="20000"/>
              <a:lumOff val="80000"/>
            </a:schemeClr>
          </a:solidFill>
        </p:spPr>
        <p:txBody>
          <a:bodyPr anchor="ctr">
            <a:noAutofit/>
          </a:bodyPr>
          <a:lstStyle/>
          <a:p>
            <a:pPr lvl="0">
              <a:lnSpc>
                <a:spcPct val="100000"/>
              </a:lnSpc>
              <a:spcBef>
                <a:spcPts val="0"/>
              </a:spcBef>
            </a:pPr>
            <a:r>
              <a:rPr lang="en-GB" sz="1800" dirty="0">
                <a:solidFill>
                  <a:prstClr val="black"/>
                </a:solidFill>
              </a:rPr>
              <a:t>Through the COVAX facility, y</a:t>
            </a:r>
            <a:r>
              <a:rPr lang="en-US" sz="1800" dirty="0">
                <a:solidFill>
                  <a:prstClr val="black"/>
                </a:solidFill>
              </a:rPr>
              <a:t>our country is being offered </a:t>
            </a:r>
            <a:r>
              <a:rPr lang="en-US" sz="1800" dirty="0">
                <a:solidFill>
                  <a:prstClr val="black"/>
                </a:solidFill>
                <a:highlight>
                  <a:srgbClr val="FFFF00"/>
                </a:highlight>
              </a:rPr>
              <a:t>XXXX doses </a:t>
            </a:r>
            <a:r>
              <a:rPr lang="en-US" sz="1800" dirty="0">
                <a:solidFill>
                  <a:prstClr val="black"/>
                </a:solidFill>
              </a:rPr>
              <a:t>of vaccine A and </a:t>
            </a:r>
            <a:r>
              <a:rPr lang="en-US" sz="1800" dirty="0">
                <a:solidFill>
                  <a:prstClr val="black"/>
                </a:solidFill>
                <a:highlight>
                  <a:srgbClr val="FFFF00"/>
                </a:highlight>
              </a:rPr>
              <a:t>XXXX</a:t>
            </a:r>
            <a:r>
              <a:rPr lang="en-US" sz="1800" dirty="0">
                <a:solidFill>
                  <a:prstClr val="black"/>
                </a:solidFill>
              </a:rPr>
              <a:t> doses of vaccine C. </a:t>
            </a:r>
            <a:endParaRPr lang="en-GB" sz="1800" dirty="0">
              <a:solidFill>
                <a:prstClr val="black"/>
              </a:solidFill>
            </a:endParaRPr>
          </a:p>
          <a:p>
            <a:pPr lvl="0"/>
            <a:r>
              <a:rPr lang="en-US" sz="1800" dirty="0">
                <a:solidFill>
                  <a:prstClr val="black"/>
                </a:solidFill>
              </a:rPr>
              <a:t>Each of the vaccines have similar efficacy and each vaccine requires two doses </a:t>
            </a:r>
            <a:r>
              <a:rPr lang="en-GB" sz="1800" dirty="0"/>
              <a:t>to ensure efficacy.   The first injection (intramuscular) followed by a second after 21-28 days.</a:t>
            </a:r>
          </a:p>
          <a:p>
            <a:r>
              <a:rPr lang="en-GB" sz="1800" dirty="0">
                <a:latin typeface="Arial"/>
                <a:cs typeface="Arial"/>
              </a:rPr>
              <a:t>The leading representative of medical practitioners has stated concerns about the delivery of vaccines to eligible individuals. They are concerned that not enough has been done to prepare clinics and medical practitioners to implement vaccination.</a:t>
            </a:r>
          </a:p>
          <a:p>
            <a:r>
              <a:rPr lang="en-US" sz="1800" dirty="0"/>
              <a:t>Surveys indicate that 20% of front line health workers do not intend to be vaccinated because of concerns about the new technology or rapidity of the development process</a:t>
            </a:r>
            <a:endParaRPr lang="en-GB" sz="1800" dirty="0"/>
          </a:p>
          <a:p>
            <a:r>
              <a:rPr lang="en-GB" sz="1800" dirty="0"/>
              <a:t>Also some staff giving the vaccine are concerned about the lack of protective equipment. </a:t>
            </a:r>
          </a:p>
          <a:p>
            <a:r>
              <a:rPr lang="en-GB" sz="1800" dirty="0">
                <a:latin typeface="Arial"/>
                <a:cs typeface="Arial"/>
              </a:rPr>
              <a:t>Health experts have pointed out that the other vaccination programme took approximately four months to complete. This programme is likely to take significantly longer due to the number of people requiring vaccination.</a:t>
            </a:r>
          </a:p>
        </p:txBody>
      </p:sp>
      <p:pic>
        <p:nvPicPr>
          <p:cNvPr id="5" name="Image 4">
            <a:extLst>
              <a:ext uri="{FF2B5EF4-FFF2-40B4-BE49-F238E27FC236}">
                <a16:creationId xmlns:a16="http://schemas.microsoft.com/office/drawing/2014/main" id="{3CF1CE69-88A6-4760-B7B0-281B83E711A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439212" y="1184290"/>
            <a:ext cx="3398885" cy="2265923"/>
          </a:xfrm>
          <a:prstGeom prst="rect">
            <a:avLst/>
          </a:prstGeom>
        </p:spPr>
      </p:pic>
      <p:pic>
        <p:nvPicPr>
          <p:cNvPr id="6" name="Picture 5">
            <a:extLst>
              <a:ext uri="{FF2B5EF4-FFF2-40B4-BE49-F238E27FC236}">
                <a16:creationId xmlns:a16="http://schemas.microsoft.com/office/drawing/2014/main" id="{B6ACA762-BFEA-4C4B-B4DA-386898059BA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39212" y="3875965"/>
            <a:ext cx="3566763" cy="2379330"/>
          </a:xfrm>
          <a:prstGeom prst="rect">
            <a:avLst/>
          </a:prstGeom>
        </p:spPr>
      </p:pic>
    </p:spTree>
    <p:extLst>
      <p:ext uri="{BB962C8B-B14F-4D97-AF65-F5344CB8AC3E}">
        <p14:creationId xmlns:p14="http://schemas.microsoft.com/office/powerpoint/2010/main" val="32484234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dirty="0"/>
              <a:t>Discussion Session 2</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180330" y="853480"/>
            <a:ext cx="11697634" cy="5427026"/>
          </a:xfrm>
        </p:spPr>
        <p:txBody>
          <a:bodyPr vert="horz" lIns="91440" tIns="45720" rIns="91440" bIns="45720" rtlCol="0" anchor="t">
            <a:normAutofit fontScale="85000" lnSpcReduction="10000"/>
          </a:bodyPr>
          <a:lstStyle/>
          <a:p>
            <a:pPr marL="0" indent="0">
              <a:buNone/>
            </a:pPr>
            <a:r>
              <a:rPr lang="en-US" sz="2400" b="1" dirty="0">
                <a:solidFill>
                  <a:schemeClr val="accent3"/>
                </a:solidFill>
              </a:rPr>
              <a:t>Outline your vaccination delivery strategy based on the information provided &amp; </a:t>
            </a:r>
            <a:r>
              <a:rPr lang="en-GB" sz="2400" b="1" dirty="0">
                <a:solidFill>
                  <a:schemeClr val="accent3"/>
                </a:solidFill>
              </a:rPr>
              <a:t>questions below:</a:t>
            </a:r>
          </a:p>
          <a:p>
            <a:pPr marL="0" indent="0">
              <a:buNone/>
            </a:pPr>
            <a:endParaRPr lang="en-GB" sz="1900" b="1" dirty="0">
              <a:solidFill>
                <a:schemeClr val="accent3"/>
              </a:solidFill>
            </a:endParaRPr>
          </a:p>
          <a:p>
            <a:pPr marL="514350" indent="-514350">
              <a:buFont typeface="+mj-lt"/>
              <a:buAutoNum type="arabicPeriod"/>
            </a:pPr>
            <a:r>
              <a:rPr lang="en-US" sz="2400" dirty="0">
                <a:latin typeface="Arial"/>
                <a:cs typeface="Arial"/>
              </a:rPr>
              <a:t>What are the current national immunization strategies throughout the life course in your country? How are these strategies adapted to the current context for administering COVID-19 vaccines? </a:t>
            </a:r>
          </a:p>
          <a:p>
            <a:pPr marL="514350" indent="-514350">
              <a:buFont typeface="+mj-lt"/>
              <a:buAutoNum type="arabicPeriod"/>
            </a:pPr>
            <a:r>
              <a:rPr lang="en-US" sz="2400" dirty="0">
                <a:latin typeface="Arial"/>
                <a:cs typeface="Arial"/>
              </a:rPr>
              <a:t>What efforts are taken for collaboration across </a:t>
            </a:r>
            <a:r>
              <a:rPr lang="en-US" sz="2400" dirty="0" err="1">
                <a:latin typeface="Arial"/>
                <a:cs typeface="Arial"/>
              </a:rPr>
              <a:t>programmes</a:t>
            </a:r>
            <a:r>
              <a:rPr lang="en-US" sz="2400" dirty="0">
                <a:latin typeface="Arial"/>
                <a:cs typeface="Arial"/>
              </a:rPr>
              <a:t> (i.e. PHC,NCDs) and across different sectors (e.g. finance, social welfare, pension service, education, transport, energy) in order to seek leverage on the vaccination strategies in the country?</a:t>
            </a:r>
          </a:p>
          <a:p>
            <a:pPr marL="514350" indent="-514350">
              <a:buFont typeface="+mj-lt"/>
              <a:buAutoNum type="arabicPeriod"/>
            </a:pPr>
            <a:r>
              <a:rPr lang="en-US" sz="2400" dirty="0">
                <a:latin typeface="Arial"/>
                <a:cs typeface="Arial"/>
              </a:rPr>
              <a:t>What are the national efforts to integrate COVID-19 vaccination with other health interventions across the life course? </a:t>
            </a:r>
          </a:p>
          <a:p>
            <a:pPr marL="514350" indent="-514350">
              <a:buFont typeface="+mj-lt"/>
              <a:buAutoNum type="arabicPeriod"/>
            </a:pPr>
            <a:r>
              <a:rPr lang="en-US" sz="2400" dirty="0"/>
              <a:t>What information tailored for HWs as first vaccine adopters will need to be provided? If a HW refuses to be vaccinated, what should be the response or are the ethical implications?</a:t>
            </a:r>
          </a:p>
          <a:p>
            <a:pPr marL="514350" indent="-514350">
              <a:buFont typeface="+mj-lt"/>
              <a:buAutoNum type="arabicPeriod"/>
            </a:pPr>
            <a:r>
              <a:rPr lang="en-US" sz="2400" dirty="0"/>
              <a:t>What infection prevention and control (IPC) and environmental measures will need to be put in place to ensure vaccination is safe for HWs and recipients, including the use of PPE by health workers?</a:t>
            </a:r>
          </a:p>
          <a:p>
            <a:pPr marL="514350" indent="-514350">
              <a:buFont typeface="+mj-lt"/>
              <a:buAutoNum type="arabicPeriod"/>
            </a:pPr>
            <a:r>
              <a:rPr lang="en-US" sz="2400" dirty="0"/>
              <a:t>How will you ensure safety &amp; security of people attending vaccination strategies? Is there sufficient human resource capacity in place and are staff well trained to deliver the vaccinations (injections) to the target population?  </a:t>
            </a: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990867" y="5919900"/>
            <a:ext cx="2020803" cy="749356"/>
            <a:chOff x="9978391" y="5342554"/>
            <a:chExt cx="2020803"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330814" cy="461665"/>
            </a:xfrm>
            <a:prstGeom prst="rect">
              <a:avLst/>
            </a:prstGeom>
            <a:noFill/>
          </p:spPr>
          <p:txBody>
            <a:bodyPr wrap="none" rtlCol="0">
              <a:spAutoFit/>
            </a:bodyPr>
            <a:lstStyle/>
            <a:p>
              <a:pPr algn="l">
                <a:spcBef>
                  <a:spcPts val="700"/>
                </a:spcBef>
                <a:buClr>
                  <a:srgbClr val="DD8047"/>
                </a:buClr>
                <a:buSzPct val="60000"/>
              </a:pPr>
              <a:r>
                <a:rPr lang="en-US" sz="2400" b="1">
                  <a:solidFill>
                    <a:srgbClr val="0070C0"/>
                  </a:solidFill>
                  <a:latin typeface="+mj-lt"/>
                  <a:cs typeface="Calibri" panose="020F0502020204030204" pitchFamily="34" charset="0"/>
                </a:rPr>
                <a:t>60 mins</a:t>
              </a:r>
            </a:p>
          </p:txBody>
        </p:sp>
      </p:grpSp>
    </p:spTree>
    <p:extLst>
      <p:ext uri="{BB962C8B-B14F-4D97-AF65-F5344CB8AC3E}">
        <p14:creationId xmlns:p14="http://schemas.microsoft.com/office/powerpoint/2010/main" val="22967225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en-US"/>
              <a:t>Suggested Agenda</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5" name="Content Placeholder 2">
            <a:extLst>
              <a:ext uri="{FF2B5EF4-FFF2-40B4-BE49-F238E27FC236}">
                <a16:creationId xmlns:a16="http://schemas.microsoft.com/office/drawing/2014/main" id="{2DE68DE2-6316-4455-9697-9ED7EF612BA9}"/>
              </a:ext>
            </a:extLst>
          </p:cNvPr>
          <p:cNvSpPr>
            <a:spLocks noGrp="1"/>
          </p:cNvSpPr>
          <p:nvPr>
            <p:ph idx="1"/>
          </p:nvPr>
        </p:nvSpPr>
        <p:spPr>
          <a:xfrm>
            <a:off x="237744" y="1033272"/>
            <a:ext cx="5779211" cy="4018302"/>
          </a:xfrm>
        </p:spPr>
        <p:txBody>
          <a:bodyPr>
            <a:noAutofit/>
          </a:bodyPr>
          <a:lstStyle/>
          <a:p>
            <a:pPr marL="0" lvl="0" indent="0">
              <a:lnSpc>
                <a:spcPct val="100000"/>
              </a:lnSpc>
              <a:spcBef>
                <a:spcPts val="700"/>
              </a:spcBef>
              <a:buClr>
                <a:srgbClr val="DD8047"/>
              </a:buClr>
              <a:buSzPct val="60000"/>
              <a:buNone/>
              <a:defRPr/>
            </a:pPr>
            <a:r>
              <a:rPr lang="en-GB" sz="2000" b="1" dirty="0">
                <a:solidFill>
                  <a:srgbClr val="0070C0"/>
                </a:solidFill>
                <a:latin typeface="+mj-lt"/>
                <a:cs typeface="Calibri" panose="020F0502020204030204" pitchFamily="34" charset="0"/>
              </a:rPr>
              <a:t>Part 1 Morning:</a:t>
            </a:r>
          </a:p>
          <a:p>
            <a:pPr defTabSz="1252538"/>
            <a:r>
              <a:rPr lang="en-US" sz="2000" i="1" dirty="0">
                <a:latin typeface="+mj-lt"/>
              </a:rPr>
              <a:t>08:45	Registration</a:t>
            </a:r>
          </a:p>
          <a:p>
            <a:pPr defTabSz="1252538"/>
            <a:r>
              <a:rPr lang="en-GB" sz="2000" i="1" dirty="0">
                <a:latin typeface="+mj-lt"/>
              </a:rPr>
              <a:t>09:00   	Introduction</a:t>
            </a:r>
            <a:endParaRPr lang="en-US" sz="2000" dirty="0">
              <a:latin typeface="+mj-lt"/>
            </a:endParaRPr>
          </a:p>
          <a:p>
            <a:pPr defTabSz="1252538"/>
            <a:r>
              <a:rPr lang="en-GB" sz="2000" i="1" dirty="0">
                <a:latin typeface="+mj-lt"/>
              </a:rPr>
              <a:t>09:10 	Exercise Objectives and how to play</a:t>
            </a:r>
            <a:endParaRPr lang="en-US" sz="2000" dirty="0">
              <a:latin typeface="+mj-lt"/>
            </a:endParaRPr>
          </a:p>
          <a:p>
            <a:pPr defTabSz="1252538"/>
            <a:r>
              <a:rPr lang="en-GB" sz="2000" i="1" dirty="0">
                <a:latin typeface="+mj-lt"/>
              </a:rPr>
              <a:t>09:15   	Table-top Simulation </a:t>
            </a:r>
          </a:p>
          <a:p>
            <a:pPr defTabSz="1252538"/>
            <a:r>
              <a:rPr lang="en-GB" sz="2000" i="1" dirty="0">
                <a:latin typeface="+mj-lt"/>
              </a:rPr>
              <a:t>10:45	Coffee break (15 min)</a:t>
            </a:r>
            <a:endParaRPr lang="en-US" sz="2000" dirty="0">
              <a:latin typeface="+mj-lt"/>
            </a:endParaRPr>
          </a:p>
          <a:p>
            <a:pPr defTabSz="1252538"/>
            <a:r>
              <a:rPr lang="en-GB" sz="2000" i="1" dirty="0">
                <a:latin typeface="+mj-lt"/>
              </a:rPr>
              <a:t>11:00	Table-top Simulation </a:t>
            </a:r>
          </a:p>
          <a:p>
            <a:pPr defTabSz="1252538"/>
            <a:r>
              <a:rPr lang="en-GB" sz="2000" i="1" dirty="0">
                <a:latin typeface="+mj-lt"/>
              </a:rPr>
              <a:t>12:30	Hot-wash</a:t>
            </a:r>
            <a:endParaRPr lang="en-US" sz="2000" dirty="0">
              <a:latin typeface="+mj-lt"/>
            </a:endParaRPr>
          </a:p>
          <a:p>
            <a:pPr defTabSz="1252538"/>
            <a:r>
              <a:rPr lang="en-GB" sz="2000" i="1" dirty="0">
                <a:latin typeface="+mj-lt"/>
              </a:rPr>
              <a:t>13:00 	End of exercise </a:t>
            </a:r>
          </a:p>
          <a:p>
            <a:pPr defTabSz="1252538"/>
            <a:r>
              <a:rPr lang="en-US" sz="2000" i="1" dirty="0">
                <a:latin typeface="+mj-lt"/>
              </a:rPr>
              <a:t>13:00	Lunch</a:t>
            </a:r>
            <a:endParaRPr lang="en-US" sz="2000" dirty="0">
              <a:latin typeface="+mj-lt"/>
            </a:endParaRPr>
          </a:p>
        </p:txBody>
      </p:sp>
      <p:sp>
        <p:nvSpPr>
          <p:cNvPr id="6" name="TextBox 5">
            <a:extLst>
              <a:ext uri="{FF2B5EF4-FFF2-40B4-BE49-F238E27FC236}">
                <a16:creationId xmlns:a16="http://schemas.microsoft.com/office/drawing/2014/main" id="{45345226-480B-414B-AA22-2B6F837BB1F0}"/>
              </a:ext>
            </a:extLst>
          </p:cNvPr>
          <p:cNvSpPr txBox="1"/>
          <p:nvPr/>
        </p:nvSpPr>
        <p:spPr>
          <a:xfrm>
            <a:off x="6056478" y="1033272"/>
            <a:ext cx="6266459" cy="3490699"/>
          </a:xfrm>
          <a:prstGeom prst="rect">
            <a:avLst/>
          </a:prstGeom>
          <a:noFill/>
        </p:spPr>
        <p:txBody>
          <a:bodyPr wrap="none" rtlCol="0">
            <a:spAutoFit/>
          </a:bodyPr>
          <a:lstStyle/>
          <a:p>
            <a:pPr lvl="0">
              <a:spcBef>
                <a:spcPts val="700"/>
              </a:spcBef>
              <a:buClr>
                <a:srgbClr val="DD8047"/>
              </a:buClr>
              <a:buSzPct val="60000"/>
              <a:defRPr/>
            </a:pPr>
            <a:r>
              <a:rPr lang="en-GB" sz="2000" b="1" dirty="0">
                <a:solidFill>
                  <a:srgbClr val="0070C0"/>
                </a:solidFill>
                <a:latin typeface="+mj-lt"/>
                <a:cs typeface="Calibri" panose="020F0502020204030204" pitchFamily="34" charset="0"/>
              </a:rPr>
              <a:t>Part 2 Afternoon: </a:t>
            </a:r>
          </a:p>
          <a:p>
            <a:pPr lvl="0">
              <a:spcBef>
                <a:spcPts val="700"/>
              </a:spcBef>
              <a:buClr>
                <a:srgbClr val="DD8047"/>
              </a:buClr>
              <a:buSzPct val="60000"/>
              <a:defRPr/>
            </a:pPr>
            <a:r>
              <a:rPr lang="en-US" sz="2000" i="1" dirty="0">
                <a:latin typeface="+mj-lt"/>
                <a:cs typeface="Arial" panose="020B0604020202020204" pitchFamily="34" charset="0"/>
              </a:rPr>
              <a:t>14:00   Re-cap </a:t>
            </a:r>
          </a:p>
          <a:p>
            <a:pPr lvl="0">
              <a:spcBef>
                <a:spcPts val="700"/>
              </a:spcBef>
              <a:buClr>
                <a:srgbClr val="DD8047"/>
              </a:buClr>
              <a:buSzPct val="60000"/>
              <a:defRPr/>
            </a:pPr>
            <a:r>
              <a:rPr lang="en-US" sz="2000" i="1" dirty="0">
                <a:latin typeface="+mj-lt"/>
                <a:cs typeface="Arial" panose="020B0604020202020204" pitchFamily="34" charset="0"/>
              </a:rPr>
              <a:t>14:15   Gaps analysis &amp; action planning (group work) </a:t>
            </a:r>
          </a:p>
          <a:p>
            <a:pPr lvl="0">
              <a:spcBef>
                <a:spcPts val="700"/>
              </a:spcBef>
              <a:buClr>
                <a:srgbClr val="DD8047"/>
              </a:buClr>
              <a:buSzPct val="60000"/>
              <a:defRPr/>
            </a:pPr>
            <a:r>
              <a:rPr lang="en-US" sz="2000" i="1" dirty="0">
                <a:latin typeface="+mj-lt"/>
                <a:cs typeface="Arial" panose="020B0604020202020204" pitchFamily="34" charset="0"/>
              </a:rPr>
              <a:t>15:30   Coffee break (15 min)</a:t>
            </a:r>
          </a:p>
          <a:p>
            <a:pPr lvl="0">
              <a:spcBef>
                <a:spcPts val="700"/>
              </a:spcBef>
              <a:buClr>
                <a:srgbClr val="DD8047"/>
              </a:buClr>
              <a:buSzPct val="60000"/>
              <a:defRPr/>
            </a:pPr>
            <a:r>
              <a:rPr lang="en-US" sz="2000" i="1" dirty="0">
                <a:latin typeface="+mj-lt"/>
                <a:cs typeface="Arial" panose="020B0604020202020204" pitchFamily="34" charset="0"/>
              </a:rPr>
              <a:t>15:45   Action planning continued  (group work) </a:t>
            </a:r>
          </a:p>
          <a:p>
            <a:pPr lvl="0">
              <a:spcBef>
                <a:spcPts val="700"/>
              </a:spcBef>
              <a:buClr>
                <a:srgbClr val="DD8047"/>
              </a:buClr>
              <a:buSzPct val="60000"/>
              <a:defRPr/>
            </a:pPr>
            <a:r>
              <a:rPr lang="en-US" sz="2000" i="1" dirty="0">
                <a:latin typeface="+mj-lt"/>
                <a:cs typeface="Arial" panose="020B0604020202020204" pitchFamily="34" charset="0"/>
              </a:rPr>
              <a:t>16:30   Consolidation in plenary session</a:t>
            </a:r>
          </a:p>
          <a:p>
            <a:pPr lvl="0">
              <a:spcBef>
                <a:spcPts val="700"/>
              </a:spcBef>
              <a:buClr>
                <a:srgbClr val="DD8047"/>
              </a:buClr>
              <a:buSzPct val="60000"/>
              <a:defRPr/>
            </a:pPr>
            <a:r>
              <a:rPr lang="en-US" sz="2000" i="1" dirty="0">
                <a:latin typeface="+mj-lt"/>
                <a:cs typeface="Arial" panose="020B0604020202020204" pitchFamily="34" charset="0"/>
              </a:rPr>
              <a:t>17:00   Wrap up and next steps</a:t>
            </a:r>
          </a:p>
          <a:p>
            <a:pPr lvl="0">
              <a:spcBef>
                <a:spcPts val="700"/>
              </a:spcBef>
              <a:buClr>
                <a:srgbClr val="DD8047"/>
              </a:buClr>
              <a:buSzPct val="60000"/>
              <a:defRPr/>
            </a:pPr>
            <a:r>
              <a:rPr lang="en-US" sz="2000" i="1" dirty="0">
                <a:latin typeface="+mj-lt"/>
                <a:cs typeface="Arial" panose="020B0604020202020204" pitchFamily="34" charset="0"/>
              </a:rPr>
              <a:t>17:30   Closing</a:t>
            </a:r>
          </a:p>
          <a:p>
            <a:endParaRPr lang="en-US" sz="2000" dirty="0">
              <a:latin typeface="+mj-lt"/>
              <a:cs typeface="Calibri" panose="020F0502020204030204" pitchFamily="34" charset="0"/>
            </a:endParaRPr>
          </a:p>
        </p:txBody>
      </p:sp>
      <p:cxnSp>
        <p:nvCxnSpPr>
          <p:cNvPr id="9" name="Straight Connector 8">
            <a:extLst>
              <a:ext uri="{FF2B5EF4-FFF2-40B4-BE49-F238E27FC236}">
                <a16:creationId xmlns:a16="http://schemas.microsoft.com/office/drawing/2014/main" id="{80FE309E-CD75-4C2F-817D-B24489667C9A}"/>
              </a:ext>
            </a:extLst>
          </p:cNvPr>
          <p:cNvCxnSpPr>
            <a:cxnSpLocks/>
          </p:cNvCxnSpPr>
          <p:nvPr/>
        </p:nvCxnSpPr>
        <p:spPr>
          <a:xfrm>
            <a:off x="5963767" y="1033272"/>
            <a:ext cx="0" cy="40183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223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6" descr="A close up of a coffee cup sitting on a table&#10;&#10;Description automatically generated">
            <a:extLst>
              <a:ext uri="{FF2B5EF4-FFF2-40B4-BE49-F238E27FC236}">
                <a16:creationId xmlns:a16="http://schemas.microsoft.com/office/drawing/2014/main" id="{F182BF34-D40E-4D63-9929-583C8DCEDC43}"/>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r>
              <a:rPr lang="en-US"/>
              <a:t>Break</a:t>
            </a: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en-US" sz="3600" b="1">
                <a:solidFill>
                  <a:schemeClr val="accent1"/>
                </a:solidFill>
              </a:rPr>
              <a:t>Coffee Break </a:t>
            </a:r>
            <a:br>
              <a:rPr lang="en-US" sz="3600" b="1">
                <a:solidFill>
                  <a:schemeClr val="accent1"/>
                </a:solidFill>
              </a:rPr>
            </a:br>
            <a:r>
              <a:rPr lang="en-US" sz="3600" b="1">
                <a:solidFill>
                  <a:schemeClr val="accent1"/>
                </a:solidFill>
              </a:rPr>
              <a:t>(15min)</a:t>
            </a:r>
          </a:p>
        </p:txBody>
      </p:sp>
    </p:spTree>
    <p:extLst>
      <p:ext uri="{BB962C8B-B14F-4D97-AF65-F5344CB8AC3E}">
        <p14:creationId xmlns:p14="http://schemas.microsoft.com/office/powerpoint/2010/main" val="949337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dirty="0"/>
              <a:t>Scenario Session 3</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51486" cy="400110"/>
          </a:xfrm>
          <a:prstGeom prst="rect">
            <a:avLst/>
          </a:prstGeom>
          <a:noFill/>
        </p:spPr>
        <p:txBody>
          <a:bodyPr wrap="none" rtlCol="0">
            <a:spAutoFit/>
          </a:bodyPr>
          <a:lstStyle/>
          <a:p>
            <a:pPr>
              <a:spcBef>
                <a:spcPts val="700"/>
              </a:spcBef>
              <a:buClr>
                <a:srgbClr val="DD8047"/>
              </a:buClr>
              <a:buSzPct val="60000"/>
            </a:pPr>
            <a:r>
              <a:rPr lang="en-US" sz="2000" b="1">
                <a:solidFill>
                  <a:schemeClr val="bg1"/>
                </a:solidFill>
                <a:latin typeface="Arial Black" panose="020B0A04020102020204" pitchFamily="34" charset="0"/>
              </a:rPr>
              <a:t>SIMULATION ONLY</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1" y="977030"/>
            <a:ext cx="6694334" cy="5408139"/>
          </a:xfrm>
          <a:prstGeom prst="rect">
            <a:avLst/>
          </a:prstGeom>
          <a:solidFill>
            <a:schemeClr val="tx2">
              <a:lumMod val="20000"/>
              <a:lumOff val="80000"/>
            </a:schemeClr>
          </a:solidFill>
        </p:spPr>
        <p:txBody>
          <a:bodyPr anchor="ctr">
            <a:normAutofit fontScale="92500" lnSpcReduction="20000"/>
          </a:bodyPr>
          <a:lstStyle/>
          <a:p>
            <a:pPr>
              <a:lnSpc>
                <a:spcPct val="110000"/>
              </a:lnSpc>
            </a:pPr>
            <a:r>
              <a:rPr lang="en-US" sz="2000" dirty="0">
                <a:latin typeface="+mj-lt"/>
                <a:cs typeface="Calibri"/>
              </a:rPr>
              <a:t>An effectively managed supply chain is crucial to the successful deployment of COVID-19 vaccines. </a:t>
            </a:r>
          </a:p>
          <a:p>
            <a:pPr>
              <a:lnSpc>
                <a:spcPct val="110000"/>
              </a:lnSpc>
            </a:pPr>
            <a:r>
              <a:rPr lang="en-US" sz="2000" dirty="0">
                <a:latin typeface="+mj-lt"/>
                <a:cs typeface="Calibri"/>
              </a:rPr>
              <a:t>As more candidate vaccines become available, different storage and transport requirements are needed.</a:t>
            </a:r>
          </a:p>
          <a:p>
            <a:pPr>
              <a:lnSpc>
                <a:spcPct val="110000"/>
              </a:lnSpc>
            </a:pPr>
            <a:r>
              <a:rPr lang="en-US" sz="2000" dirty="0">
                <a:latin typeface="+mj-lt"/>
                <a:cs typeface="Calibri"/>
              </a:rPr>
              <a:t>Some vaccines will be stored at 2 °C to 8 °C, while others require ultra-cold chain (UCC) equipment (-70 to -80°C) and either frozen phase change material (PCM) or dry ice in lieu of traditional cold packs during transport. </a:t>
            </a:r>
          </a:p>
          <a:p>
            <a:pPr>
              <a:lnSpc>
                <a:spcPct val="110000"/>
              </a:lnSpc>
            </a:pPr>
            <a:r>
              <a:rPr lang="en-US" sz="2000" dirty="0">
                <a:latin typeface="+mj-lt"/>
                <a:cs typeface="Calibri"/>
              </a:rPr>
              <a:t>Outsourcing of storage and transportation could also be an efficient and cost-effective solution. </a:t>
            </a:r>
          </a:p>
          <a:p>
            <a:pPr>
              <a:lnSpc>
                <a:spcPct val="110000"/>
              </a:lnSpc>
            </a:pPr>
            <a:r>
              <a:rPr lang="en-US" sz="2000" dirty="0">
                <a:latin typeface="+mj-lt"/>
                <a:cs typeface="Calibri"/>
              </a:rPr>
              <a:t>The available vaccines will be managed and distributed according to the manufacturers’ instructions and corresponding guidance on COVAX supply, logistics and distribution.</a:t>
            </a:r>
          </a:p>
          <a:p>
            <a:pPr>
              <a:lnSpc>
                <a:spcPct val="110000"/>
              </a:lnSpc>
            </a:pPr>
            <a:r>
              <a:rPr lang="en-US" sz="2000" dirty="0">
                <a:latin typeface="+mj-lt"/>
                <a:cs typeface="Calibri"/>
              </a:rPr>
              <a:t>Interpol has issued a </a:t>
            </a:r>
            <a:r>
              <a:rPr lang="en-US" sz="2000" dirty="0">
                <a:latin typeface="+mj-lt"/>
                <a:cs typeface="Calibri"/>
                <a:hlinkClick r:id="rId3"/>
              </a:rPr>
              <a:t>global alert </a:t>
            </a:r>
            <a:r>
              <a:rPr lang="en-US" sz="2000" dirty="0">
                <a:latin typeface="+mj-lt"/>
                <a:cs typeface="Calibri"/>
              </a:rPr>
              <a:t>to law enforcement to prepare for organized crime network targeting COVID-19 vaccines</a:t>
            </a:r>
          </a:p>
        </p:txBody>
      </p:sp>
      <p:pic>
        <p:nvPicPr>
          <p:cNvPr id="5122" name="Picture 2" descr="A laboratory in Kyiv, Ukraine performing PCR tests.">
            <a:extLst>
              <a:ext uri="{FF2B5EF4-FFF2-40B4-BE49-F238E27FC236}">
                <a16:creationId xmlns:a16="http://schemas.microsoft.com/office/drawing/2014/main" id="{3C8C826B-223B-4541-B71B-394A89FE88D6}"/>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180814" y="977030"/>
            <a:ext cx="3940249" cy="262359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867522E3-592F-4342-82A2-80015B2E38E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180814" y="3665698"/>
            <a:ext cx="3908227" cy="2605484"/>
          </a:xfrm>
          <a:prstGeom prst="rect">
            <a:avLst/>
          </a:prstGeom>
        </p:spPr>
      </p:pic>
    </p:spTree>
    <p:extLst>
      <p:ext uri="{BB962C8B-B14F-4D97-AF65-F5344CB8AC3E}">
        <p14:creationId xmlns:p14="http://schemas.microsoft.com/office/powerpoint/2010/main" val="148801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dirty="0"/>
              <a:t>Discussion Session 3</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152780" y="675093"/>
            <a:ext cx="11862217" cy="5549670"/>
          </a:xfrm>
        </p:spPr>
        <p:txBody>
          <a:bodyPr vert="horz" lIns="91440" tIns="45720" rIns="91440" bIns="45720" rtlCol="0" anchor="t">
            <a:noAutofit/>
          </a:bodyPr>
          <a:lstStyle/>
          <a:p>
            <a:pPr marL="0" indent="0">
              <a:buNone/>
            </a:pPr>
            <a:r>
              <a:rPr lang="en-US" sz="2400" b="1" dirty="0">
                <a:solidFill>
                  <a:schemeClr val="accent3"/>
                </a:solidFill>
                <a:latin typeface="Arial"/>
                <a:cs typeface="Arial"/>
              </a:rPr>
              <a:t>Describe your  logistic and supply chain requirements for the two candidate vaccines based on the information provided &amp; questions below: </a:t>
            </a:r>
          </a:p>
          <a:p>
            <a:pPr marL="0" indent="0">
              <a:lnSpc>
                <a:spcPct val="100000"/>
              </a:lnSpc>
              <a:spcBef>
                <a:spcPts val="0"/>
              </a:spcBef>
              <a:buNone/>
            </a:pPr>
            <a:endParaRPr lang="en-US" sz="1100" b="1" dirty="0">
              <a:solidFill>
                <a:schemeClr val="accent3"/>
              </a:solidFill>
              <a:latin typeface="Arial"/>
              <a:cs typeface="Arial"/>
            </a:endParaRPr>
          </a:p>
          <a:p>
            <a:pPr marL="457200" indent="-457200">
              <a:spcBef>
                <a:spcPts val="0"/>
              </a:spcBef>
              <a:buFont typeface="+mj-lt"/>
              <a:buAutoNum type="arabicPeriod"/>
            </a:pPr>
            <a:r>
              <a:rPr lang="en-US" sz="2000" dirty="0">
                <a:latin typeface="Arial"/>
                <a:cs typeface="Arial"/>
              </a:rPr>
              <a:t>What is the current state of readiness of your supply chain? What measures will you need to put in place for a UCC vaccine if that is allocated to you under the COVAX facility? </a:t>
            </a:r>
            <a:endParaRPr lang="en-US" sz="2000" dirty="0">
              <a:solidFill>
                <a:srgbClr val="FF0000"/>
              </a:solidFill>
              <a:latin typeface="Arial"/>
              <a:cs typeface="Arial"/>
            </a:endParaRPr>
          </a:p>
          <a:p>
            <a:pPr marL="514350" indent="-514350">
              <a:lnSpc>
                <a:spcPct val="110000"/>
              </a:lnSpc>
              <a:buFont typeface="+mj-lt"/>
              <a:buAutoNum type="arabicPeriod"/>
            </a:pPr>
            <a:r>
              <a:rPr lang="en-US" sz="2000" dirty="0">
                <a:latin typeface="Arial"/>
                <a:cs typeface="Arial"/>
              </a:rPr>
              <a:t>What are your current defined vaccination strategies and how will they work in terms of storage &amp; transport with both UCC vaccines and vaccines that require standard refrigeration? How will you deal if the ultra-cold chain is breached and vials found thawed? What practical solutions can be implemented?</a:t>
            </a:r>
          </a:p>
          <a:p>
            <a:pPr marL="514350" lvl="0" indent="-514350">
              <a:lnSpc>
                <a:spcPct val="110000"/>
              </a:lnSpc>
              <a:buFont typeface="+mj-lt"/>
              <a:buAutoNum type="arabicPeriod"/>
            </a:pPr>
            <a:r>
              <a:rPr lang="en-US" sz="2000" dirty="0">
                <a:latin typeface="Arial"/>
                <a:cs typeface="Arial"/>
              </a:rPr>
              <a:t>How will you manage and track vaccine utilization and wastage rates in order to guide appropriate allocation of subsequent supply?</a:t>
            </a:r>
            <a:r>
              <a:rPr lang="en-US" sz="2000" dirty="0">
                <a:solidFill>
                  <a:prstClr val="black"/>
                </a:solidFill>
                <a:latin typeface="Arial"/>
                <a:cs typeface="Arial"/>
              </a:rPr>
              <a:t> How will you manage medical waste challenges (disposal on site and/or reverse logistics)?</a:t>
            </a:r>
          </a:p>
          <a:p>
            <a:pPr marL="514350" lvl="0" indent="-514350">
              <a:lnSpc>
                <a:spcPct val="110000"/>
              </a:lnSpc>
              <a:buFont typeface="+mj-lt"/>
              <a:buAutoNum type="arabicPeriod"/>
            </a:pPr>
            <a:r>
              <a:rPr lang="en-US" sz="2000" dirty="0">
                <a:solidFill>
                  <a:prstClr val="black"/>
                </a:solidFill>
                <a:latin typeface="Arial"/>
                <a:cs typeface="Arial"/>
              </a:rPr>
              <a:t>How is supply chain information system adjusted/set-up to report to the COVAX Facility (e.g. VVM, expiration, shelf-life, etc.) </a:t>
            </a:r>
          </a:p>
          <a:p>
            <a:pPr marL="514350" indent="-514350">
              <a:lnSpc>
                <a:spcPct val="110000"/>
              </a:lnSpc>
              <a:buFont typeface="+mj-lt"/>
              <a:buAutoNum type="arabicPeriod"/>
            </a:pPr>
            <a:r>
              <a:rPr lang="en-US" sz="2000" dirty="0">
                <a:latin typeface="Arial"/>
                <a:cs typeface="Arial"/>
              </a:rPr>
              <a:t>How will you ensure security and safety of the vaccine storage facilities, preserve vaccine safety and integrity during transport, and the safety of all staff responsible for managing the supply and implementing the vaccination?</a:t>
            </a:r>
          </a:p>
          <a:p>
            <a:pPr marL="342900" indent="-342900">
              <a:lnSpc>
                <a:spcPct val="100000"/>
              </a:lnSpc>
              <a:spcBef>
                <a:spcPts val="600"/>
              </a:spcBef>
              <a:buFont typeface="+mj-lt"/>
              <a:buAutoNum type="arabicPeriod"/>
            </a:pPr>
            <a:endParaRPr lang="en-US"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10861186" y="586933"/>
            <a:ext cx="1330814" cy="1148256"/>
            <a:chOff x="10668380" y="-12342"/>
            <a:chExt cx="1330814" cy="11482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215096" y="-12342"/>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674249"/>
              <a:ext cx="1330814" cy="461665"/>
            </a:xfrm>
            <a:prstGeom prst="rect">
              <a:avLst/>
            </a:prstGeom>
            <a:noFill/>
          </p:spPr>
          <p:txBody>
            <a:bodyPr wrap="none" rtlCol="0">
              <a:spAutoFit/>
            </a:bodyPr>
            <a:lstStyle/>
            <a:p>
              <a:pPr algn="l">
                <a:spcBef>
                  <a:spcPts val="700"/>
                </a:spcBef>
                <a:buClr>
                  <a:srgbClr val="DD8047"/>
                </a:buClr>
                <a:buSzPct val="60000"/>
              </a:pPr>
              <a:r>
                <a:rPr lang="en-US" sz="2400" b="1">
                  <a:solidFill>
                    <a:srgbClr val="0070C0"/>
                  </a:solidFill>
                  <a:latin typeface="+mj-lt"/>
                  <a:cs typeface="Calibri" panose="020F0502020204030204" pitchFamily="34" charset="0"/>
                </a:rPr>
                <a:t>60 mins</a:t>
              </a:r>
            </a:p>
          </p:txBody>
        </p:sp>
      </p:grpSp>
    </p:spTree>
    <p:extLst>
      <p:ext uri="{BB962C8B-B14F-4D97-AF65-F5344CB8AC3E}">
        <p14:creationId xmlns:p14="http://schemas.microsoft.com/office/powerpoint/2010/main" val="42904033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dirty="0"/>
              <a:t>Scenario Session 4</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51486" cy="400110"/>
          </a:xfrm>
          <a:prstGeom prst="rect">
            <a:avLst/>
          </a:prstGeom>
          <a:noFill/>
        </p:spPr>
        <p:txBody>
          <a:bodyPr wrap="none" rtlCol="0">
            <a:spAutoFit/>
          </a:bodyPr>
          <a:lstStyle/>
          <a:p>
            <a:pPr>
              <a:spcBef>
                <a:spcPts val="700"/>
              </a:spcBef>
              <a:buClr>
                <a:srgbClr val="DD8047"/>
              </a:buClr>
              <a:buSzPct val="60000"/>
            </a:pPr>
            <a:r>
              <a:rPr lang="en-US" sz="2000" b="1">
                <a:solidFill>
                  <a:schemeClr val="bg1"/>
                </a:solidFill>
                <a:latin typeface="Arial Black" panose="020B0A04020102020204" pitchFamily="34" charset="0"/>
              </a:rPr>
              <a:t>SIMULATION ONLY</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15836" y="653778"/>
            <a:ext cx="8332674" cy="5839384"/>
          </a:xfrm>
          <a:prstGeom prst="rect">
            <a:avLst/>
          </a:prstGeom>
          <a:solidFill>
            <a:schemeClr val="tx2">
              <a:lumMod val="20000"/>
              <a:lumOff val="80000"/>
            </a:schemeClr>
          </a:solidFill>
        </p:spPr>
        <p:txBody>
          <a:bodyPr anchor="ctr">
            <a:normAutofit fontScale="85000" lnSpcReduction="10000"/>
          </a:bodyPr>
          <a:lstStyle/>
          <a:p>
            <a:pPr>
              <a:lnSpc>
                <a:spcPct val="110000"/>
              </a:lnSpc>
            </a:pPr>
            <a:r>
              <a:rPr lang="en-US" sz="2000" dirty="0">
                <a:latin typeface="+mj-lt"/>
                <a:cs typeface="Calibri"/>
              </a:rPr>
              <a:t>Various vaccines have been issued to your country and you now have sufficient doses for 3% of the population. You have a strategy in place to prioritize certain groups and the vaccination process is about to commence.</a:t>
            </a:r>
          </a:p>
          <a:p>
            <a:pPr>
              <a:lnSpc>
                <a:spcPct val="110000"/>
              </a:lnSpc>
            </a:pPr>
            <a:r>
              <a:rPr lang="en-US" sz="2000" dirty="0">
                <a:latin typeface="+mj-lt"/>
                <a:cs typeface="Calibri"/>
              </a:rPr>
              <a:t>While you have been preparing to launch the vaccination process there is a significant amount of misinformation being spread across communities  </a:t>
            </a:r>
          </a:p>
          <a:p>
            <a:pPr>
              <a:lnSpc>
                <a:spcPct val="110000"/>
              </a:lnSpc>
            </a:pPr>
            <a:r>
              <a:rPr lang="en-US" sz="2000">
                <a:latin typeface="+mj-lt"/>
                <a:cs typeface="Calibri"/>
              </a:rPr>
              <a:t>This misinformation </a:t>
            </a:r>
            <a:r>
              <a:rPr lang="en-US" sz="2000" dirty="0">
                <a:latin typeface="+mj-lt"/>
                <a:cs typeface="Calibri"/>
              </a:rPr>
              <a:t>threatens to erode confidence in the vaccination </a:t>
            </a:r>
            <a:r>
              <a:rPr lang="en-US" sz="2000" dirty="0" err="1">
                <a:latin typeface="+mj-lt"/>
                <a:cs typeface="Calibri"/>
              </a:rPr>
              <a:t>programme</a:t>
            </a:r>
            <a:r>
              <a:rPr lang="en-US" sz="2000" dirty="0">
                <a:latin typeface="+mj-lt"/>
                <a:cs typeface="Calibri"/>
              </a:rPr>
              <a:t> with a number of myths circulating.   These include:</a:t>
            </a:r>
          </a:p>
          <a:p>
            <a:pPr lvl="1">
              <a:lnSpc>
                <a:spcPct val="110000"/>
              </a:lnSpc>
              <a:buFont typeface="Courier New" panose="02070309020205020404" pitchFamily="49" charset="0"/>
              <a:buChar char="o"/>
            </a:pPr>
            <a:r>
              <a:rPr lang="en-US" sz="1600" dirty="0">
                <a:latin typeface="+mj-lt"/>
                <a:cs typeface="Calibri"/>
              </a:rPr>
              <a:t>The vaccine can give you COVID-19</a:t>
            </a:r>
          </a:p>
          <a:p>
            <a:pPr lvl="1">
              <a:lnSpc>
                <a:spcPct val="110000"/>
              </a:lnSpc>
              <a:buFont typeface="Courier New" panose="02070309020205020404" pitchFamily="49" charset="0"/>
              <a:buChar char="o"/>
            </a:pPr>
            <a:r>
              <a:rPr lang="en-US" sz="1600" dirty="0">
                <a:latin typeface="+mj-lt"/>
                <a:cs typeface="Calibri"/>
              </a:rPr>
              <a:t>The vaccine was rushed and therefore can’t be safe</a:t>
            </a:r>
          </a:p>
          <a:p>
            <a:pPr lvl="1">
              <a:lnSpc>
                <a:spcPct val="110000"/>
              </a:lnSpc>
              <a:buFont typeface="Courier New" panose="02070309020205020404" pitchFamily="49" charset="0"/>
              <a:buChar char="o"/>
            </a:pPr>
            <a:r>
              <a:rPr lang="en-US" sz="1600" dirty="0">
                <a:latin typeface="+mj-lt"/>
                <a:cs typeface="Calibri"/>
              </a:rPr>
              <a:t>The vaccine has dangerous toxins;</a:t>
            </a:r>
          </a:p>
          <a:p>
            <a:pPr lvl="1">
              <a:lnSpc>
                <a:spcPct val="110000"/>
              </a:lnSpc>
              <a:buFont typeface="Courier New" panose="02070309020205020404" pitchFamily="49" charset="0"/>
              <a:buChar char="o"/>
            </a:pPr>
            <a:r>
              <a:rPr lang="en-US" sz="1600" dirty="0">
                <a:latin typeface="+mj-lt"/>
                <a:cs typeface="Calibri"/>
              </a:rPr>
              <a:t>The vaccine install a chip inside the person for some immoral purpose;</a:t>
            </a:r>
          </a:p>
          <a:p>
            <a:pPr>
              <a:lnSpc>
                <a:spcPct val="110000"/>
              </a:lnSpc>
            </a:pPr>
            <a:r>
              <a:rPr lang="en-US" sz="2000" dirty="0">
                <a:latin typeface="+mj-lt"/>
                <a:cs typeface="Calibri"/>
              </a:rPr>
              <a:t>While many of the myths and conspiracy theories are confined to small groups some of this information is bleeding through into the mainstream and is causing some hesitancy within the broader population. </a:t>
            </a:r>
          </a:p>
          <a:p>
            <a:pPr>
              <a:lnSpc>
                <a:spcPct val="110000"/>
              </a:lnSpc>
            </a:pPr>
            <a:r>
              <a:rPr lang="en-US" sz="2000" dirty="0">
                <a:latin typeface="+mj-lt"/>
                <a:cs typeface="Calibri"/>
              </a:rPr>
              <a:t>The recent death of an elderly person following vaccination, has ignited negative </a:t>
            </a:r>
            <a:r>
              <a:rPr lang="en-US" sz="2000" dirty="0" err="1">
                <a:latin typeface="+mj-lt"/>
                <a:cs typeface="Calibri"/>
              </a:rPr>
              <a:t>rumours</a:t>
            </a:r>
            <a:r>
              <a:rPr lang="en-US" sz="2000" dirty="0">
                <a:latin typeface="+mj-lt"/>
                <a:cs typeface="Calibri"/>
              </a:rPr>
              <a:t> in the community and on social media. Its uncertain yet whether the death is related to vaccination, and investigation is ongoing. But people are scared and are refusing the vaccine</a:t>
            </a:r>
          </a:p>
          <a:p>
            <a:pPr>
              <a:lnSpc>
                <a:spcPct val="110000"/>
              </a:lnSpc>
            </a:pPr>
            <a:r>
              <a:rPr lang="en-US" sz="2000" dirty="0">
                <a:latin typeface="+mj-lt"/>
                <a:cs typeface="Calibri"/>
              </a:rPr>
              <a:t>Acceptance rates for COVID-19 vaccines have dropped to 45%</a:t>
            </a:r>
          </a:p>
        </p:txBody>
      </p:sp>
      <p:sp>
        <p:nvSpPr>
          <p:cNvPr id="3" name="AutoShape 2" descr="Anti mask protest: Psychologists explain why some refuse ...">
            <a:extLst>
              <a:ext uri="{FF2B5EF4-FFF2-40B4-BE49-F238E27FC236}">
                <a16:creationId xmlns:a16="http://schemas.microsoft.com/office/drawing/2014/main" id="{A34D0E37-274B-9F4E-AEFF-0058CBB3D449}"/>
              </a:ext>
            </a:extLst>
          </p:cNvPr>
          <p:cNvSpPr>
            <a:spLocks noChangeAspect="1" noChangeArrowheads="1"/>
          </p:cNvSpPr>
          <p:nvPr/>
        </p:nvSpPr>
        <p:spPr bwMode="auto">
          <a:xfrm flipH="1">
            <a:off x="6248399" y="805817"/>
            <a:ext cx="2775583" cy="277558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Picture 4">
            <a:extLst>
              <a:ext uri="{FF2B5EF4-FFF2-40B4-BE49-F238E27FC236}">
                <a16:creationId xmlns:a16="http://schemas.microsoft.com/office/drawing/2014/main" id="{D96E0ECC-B85D-42C3-89D9-7DE6327F64E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554065" y="2809108"/>
            <a:ext cx="3637935" cy="1940839"/>
          </a:xfrm>
          <a:prstGeom prst="rect">
            <a:avLst/>
          </a:prstGeom>
        </p:spPr>
      </p:pic>
    </p:spTree>
    <p:extLst>
      <p:ext uri="{BB962C8B-B14F-4D97-AF65-F5344CB8AC3E}">
        <p14:creationId xmlns:p14="http://schemas.microsoft.com/office/powerpoint/2010/main" val="1026751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dirty="0"/>
              <a:t>Discussion Session 4</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152780" y="918456"/>
            <a:ext cx="11764371" cy="5209389"/>
          </a:xfrm>
        </p:spPr>
        <p:txBody>
          <a:bodyPr vert="horz" lIns="91440" tIns="45720" rIns="91440" bIns="45720" rtlCol="0" anchor="t">
            <a:noAutofit/>
          </a:bodyPr>
          <a:lstStyle/>
          <a:p>
            <a:pPr marL="0" indent="0">
              <a:buNone/>
            </a:pPr>
            <a:r>
              <a:rPr lang="en-US" b="1" dirty="0">
                <a:solidFill>
                  <a:schemeClr val="accent3"/>
                </a:solidFill>
                <a:latin typeface="Arial"/>
                <a:cs typeface="Arial"/>
              </a:rPr>
              <a:t>Outline your communication strategy to enhance the acceptance and uptake based on the information provided &amp; questions below:</a:t>
            </a:r>
            <a:endParaRPr lang="en-US" dirty="0">
              <a:solidFill>
                <a:schemeClr val="accent3"/>
              </a:solidFill>
              <a:latin typeface="Arial"/>
              <a:cs typeface="Arial"/>
            </a:endParaRPr>
          </a:p>
          <a:p>
            <a:pPr marL="514350" indent="-514350">
              <a:lnSpc>
                <a:spcPct val="110000"/>
              </a:lnSpc>
              <a:buFont typeface="+mj-lt"/>
              <a:buAutoNum type="arabicPeriod"/>
            </a:pPr>
            <a:r>
              <a:rPr lang="en-US" sz="2000" dirty="0">
                <a:latin typeface="Arial"/>
                <a:cs typeface="Arial"/>
              </a:rPr>
              <a:t>Who makes up your core team responsible for coordinating and managing risk communication?</a:t>
            </a:r>
          </a:p>
          <a:p>
            <a:pPr marL="514350" indent="-514350">
              <a:lnSpc>
                <a:spcPct val="110000"/>
              </a:lnSpc>
              <a:buFont typeface="+mj-lt"/>
              <a:buAutoNum type="arabicPeriod"/>
            </a:pPr>
            <a:r>
              <a:rPr lang="en-US" sz="2000" dirty="0">
                <a:latin typeface="Arial"/>
                <a:cs typeface="Arial"/>
              </a:rPr>
              <a:t>Do you have plans and SOPs for </a:t>
            </a:r>
            <a:r>
              <a:rPr lang="en-US" sz="2000">
                <a:latin typeface="Arial"/>
                <a:cs typeface="Arial"/>
              </a:rPr>
              <a:t>managing risk </a:t>
            </a:r>
            <a:r>
              <a:rPr lang="en-US" sz="2000" dirty="0">
                <a:latin typeface="Arial"/>
                <a:cs typeface="Arial"/>
              </a:rPr>
              <a:t>communication? Who is responsible for these?</a:t>
            </a:r>
          </a:p>
          <a:p>
            <a:pPr marL="514350" indent="-514350">
              <a:lnSpc>
                <a:spcPct val="110000"/>
              </a:lnSpc>
              <a:buFont typeface="+mj-lt"/>
              <a:buAutoNum type="arabicPeriod"/>
            </a:pPr>
            <a:r>
              <a:rPr lang="en-US" sz="2000" dirty="0">
                <a:latin typeface="Arial"/>
                <a:cs typeface="Arial"/>
              </a:rPr>
              <a:t>How are is your communications core team detecting and rapidly responding to </a:t>
            </a:r>
            <a:r>
              <a:rPr lang="en-US" sz="2000" dirty="0" err="1">
                <a:latin typeface="Arial"/>
                <a:cs typeface="Arial"/>
              </a:rPr>
              <a:t>rumours</a:t>
            </a:r>
            <a:r>
              <a:rPr lang="en-US" sz="2000" dirty="0">
                <a:latin typeface="Arial"/>
                <a:cs typeface="Arial"/>
              </a:rPr>
              <a:t>, misinformation and disinformation, especially online?</a:t>
            </a:r>
          </a:p>
          <a:p>
            <a:pPr marL="514350" indent="-514350">
              <a:lnSpc>
                <a:spcPct val="110000"/>
              </a:lnSpc>
              <a:buFont typeface="+mj-lt"/>
              <a:buAutoNum type="arabicPeriod"/>
            </a:pPr>
            <a:r>
              <a:rPr lang="en-US" sz="2000" dirty="0">
                <a:latin typeface="Arial"/>
                <a:cs typeface="Arial"/>
              </a:rPr>
              <a:t>Who is responsible for the developing and clearing key messages; ensuring that the immunization </a:t>
            </a:r>
            <a:r>
              <a:rPr lang="en-US" sz="2000" dirty="0" err="1">
                <a:latin typeface="Arial"/>
                <a:cs typeface="Arial"/>
              </a:rPr>
              <a:t>programme</a:t>
            </a:r>
            <a:r>
              <a:rPr lang="en-US" sz="2000" dirty="0">
                <a:latin typeface="Arial"/>
                <a:cs typeface="Arial"/>
              </a:rPr>
              <a:t> and stakeholders speak with one voice?</a:t>
            </a:r>
          </a:p>
          <a:p>
            <a:pPr marL="514350" indent="-514350">
              <a:lnSpc>
                <a:spcPct val="110000"/>
              </a:lnSpc>
              <a:buFont typeface="+mj-lt"/>
              <a:buAutoNum type="arabicPeriod"/>
            </a:pPr>
            <a:r>
              <a:rPr lang="en-US" sz="2000" dirty="0">
                <a:latin typeface="Arial"/>
                <a:cs typeface="Arial"/>
              </a:rPr>
              <a:t>What training </a:t>
            </a:r>
            <a:r>
              <a:rPr lang="en-US" sz="2000" dirty="0" err="1">
                <a:latin typeface="Arial"/>
                <a:cs typeface="Arial"/>
              </a:rPr>
              <a:t>programmes</a:t>
            </a:r>
            <a:r>
              <a:rPr lang="en-US" sz="2000" dirty="0">
                <a:latin typeface="Arial"/>
                <a:cs typeface="Arial"/>
              </a:rPr>
              <a:t> are in place for media spokespersons?</a:t>
            </a:r>
          </a:p>
          <a:p>
            <a:pPr marL="514350" indent="-514350">
              <a:lnSpc>
                <a:spcPct val="110000"/>
              </a:lnSpc>
              <a:buFont typeface="+mj-lt"/>
              <a:buAutoNum type="arabicPeriod"/>
            </a:pPr>
            <a:r>
              <a:rPr lang="en-US" sz="2000" dirty="0">
                <a:latin typeface="Arial"/>
                <a:cs typeface="Arial"/>
              </a:rPr>
              <a:t>How are you undertaking social mobilization and communication activities?</a:t>
            </a:r>
          </a:p>
          <a:p>
            <a:pPr marL="514350" indent="-514350">
              <a:lnSpc>
                <a:spcPct val="110000"/>
              </a:lnSpc>
              <a:buFont typeface="+mj-lt"/>
              <a:buAutoNum type="arabicPeriod"/>
            </a:pPr>
            <a:r>
              <a:rPr lang="en-US" sz="2000" dirty="0">
                <a:latin typeface="Arial"/>
                <a:cs typeface="Arial"/>
              </a:rPr>
              <a:t>What other strategies are being employed (such as using trusted individuals or influencing spokespeople)?</a:t>
            </a:r>
          </a:p>
          <a:p>
            <a:pPr marL="514350" indent="-514350">
              <a:lnSpc>
                <a:spcPct val="110000"/>
              </a:lnSpc>
              <a:buFont typeface="+mj-lt"/>
              <a:buAutoNum type="arabicPeriod"/>
            </a:pPr>
            <a:endParaRPr lang="en-US" dirty="0"/>
          </a:p>
          <a:p>
            <a:endParaRPr lang="en-US" dirty="0"/>
          </a:p>
          <a:p>
            <a:endParaRPr lang="en-US"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486731" y="5595013"/>
            <a:ext cx="2020803" cy="749356"/>
            <a:chOff x="9978391" y="5342554"/>
            <a:chExt cx="2020803"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330814" cy="461665"/>
            </a:xfrm>
            <a:prstGeom prst="rect">
              <a:avLst/>
            </a:prstGeom>
            <a:noFill/>
          </p:spPr>
          <p:txBody>
            <a:bodyPr wrap="none" rtlCol="0">
              <a:spAutoFit/>
            </a:bodyPr>
            <a:lstStyle/>
            <a:p>
              <a:pPr algn="l">
                <a:spcBef>
                  <a:spcPts val="700"/>
                </a:spcBef>
                <a:buClr>
                  <a:srgbClr val="DD8047"/>
                </a:buClr>
                <a:buSzPct val="60000"/>
              </a:pPr>
              <a:r>
                <a:rPr lang="en-US" sz="2400" b="1">
                  <a:solidFill>
                    <a:srgbClr val="0070C0"/>
                  </a:solidFill>
                  <a:latin typeface="+mj-lt"/>
                  <a:cs typeface="Calibri" panose="020F0502020204030204" pitchFamily="34" charset="0"/>
                </a:rPr>
                <a:t>60 mins</a:t>
              </a:r>
            </a:p>
          </p:txBody>
        </p:sp>
      </p:grpSp>
    </p:spTree>
    <p:extLst>
      <p:ext uri="{BB962C8B-B14F-4D97-AF65-F5344CB8AC3E}">
        <p14:creationId xmlns:p14="http://schemas.microsoft.com/office/powerpoint/2010/main" val="1919693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a:t>Hot-Wash</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21 December 2020</a:t>
            </a:fld>
            <a:endParaRPr lang="en-US"/>
          </a:p>
        </p:txBody>
      </p:sp>
      <p:pic>
        <p:nvPicPr>
          <p:cNvPr id="10" name="image9.png" descr="drawing_light_bulb_with_pen_1600_clr.png">
            <a:extLst>
              <a:ext uri="{FF2B5EF4-FFF2-40B4-BE49-F238E27FC236}">
                <a16:creationId xmlns:a16="http://schemas.microsoft.com/office/drawing/2014/main" id="{BE1C5A5E-B8B6-4E35-940D-F3C9E11A8E90}"/>
              </a:ext>
            </a:extLst>
          </p:cNvPr>
          <p:cNvPicPr/>
          <p:nvPr/>
        </p:nvPicPr>
        <p:blipFill>
          <a:blip r:embed="rId2" cstate="email">
            <a:extLst>
              <a:ext uri="{28A0092B-C50C-407E-A947-70E740481C1C}">
                <a14:useLocalDpi xmlns:a14="http://schemas.microsoft.com/office/drawing/2010/main"/>
              </a:ext>
            </a:extLst>
          </a:blip>
          <a:stretch>
            <a:fillRect/>
          </a:stretch>
        </p:blipFill>
        <p:spPr>
          <a:xfrm>
            <a:off x="6744268" y="1944805"/>
            <a:ext cx="2737133" cy="2883175"/>
          </a:xfrm>
          <a:prstGeom prst="rect">
            <a:avLst/>
          </a:prstGeom>
          <a:ln w="12700">
            <a:miter lim="400000"/>
          </a:ln>
        </p:spPr>
      </p:pic>
      <p:sp>
        <p:nvSpPr>
          <p:cNvPr id="7" name="Rectangle 6">
            <a:extLst>
              <a:ext uri="{FF2B5EF4-FFF2-40B4-BE49-F238E27FC236}">
                <a16:creationId xmlns:a16="http://schemas.microsoft.com/office/drawing/2014/main" id="{C01FE6C6-074E-411A-8012-C35DDF7F562A}"/>
              </a:ext>
            </a:extLst>
          </p:cNvPr>
          <p:cNvSpPr/>
          <p:nvPr/>
        </p:nvSpPr>
        <p:spPr>
          <a:xfrm>
            <a:off x="2047164" y="2628688"/>
            <a:ext cx="4380931" cy="2823591"/>
          </a:xfrm>
          <a:prstGeom prst="rect">
            <a:avLst/>
          </a:prstGeom>
        </p:spPr>
        <p:txBody>
          <a:bodyPr wrap="square">
            <a:noAutofit/>
          </a:bodyPr>
          <a:lstStyle/>
          <a:p>
            <a:pPr algn="r"/>
            <a:r>
              <a:rPr lang="en-US" sz="3200" b="1"/>
              <a:t>Initial feedback from the participants on the </a:t>
            </a:r>
            <a:r>
              <a:rPr lang="en-US" sz="3200" b="1" err="1"/>
              <a:t>TTx</a:t>
            </a:r>
            <a:endParaRPr lang="en-US" sz="3200" b="1"/>
          </a:p>
        </p:txBody>
      </p:sp>
      <p:cxnSp>
        <p:nvCxnSpPr>
          <p:cNvPr id="9" name="Straight Connector 8">
            <a:extLst>
              <a:ext uri="{FF2B5EF4-FFF2-40B4-BE49-F238E27FC236}">
                <a16:creationId xmlns:a16="http://schemas.microsoft.com/office/drawing/2014/main" id="{9D121E52-4A50-4F4A-83AF-5C0983ECE7FA}"/>
              </a:ext>
            </a:extLst>
          </p:cNvPr>
          <p:cNvCxnSpPr>
            <a:cxnSpLocks/>
          </p:cNvCxnSpPr>
          <p:nvPr/>
        </p:nvCxnSpPr>
        <p:spPr>
          <a:xfrm>
            <a:off x="6571399" y="2804614"/>
            <a:ext cx="0" cy="1351129"/>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2485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p:tmAbs val="0"/>
                                  </p:iterate>
                                  <p:childTnLst>
                                    <p:set>
                                      <p:cBhvr>
                                        <p:cTn id="6" fill="hold"/>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dvAuto="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7" name="Rectangle 6">
            <a:extLst>
              <a:ext uri="{FF2B5EF4-FFF2-40B4-BE49-F238E27FC236}">
                <a16:creationId xmlns:a16="http://schemas.microsoft.com/office/drawing/2014/main" id="{C01FE6C6-074E-411A-8012-C35DDF7F562A}"/>
              </a:ext>
            </a:extLst>
          </p:cNvPr>
          <p:cNvSpPr/>
          <p:nvPr/>
        </p:nvSpPr>
        <p:spPr>
          <a:xfrm>
            <a:off x="7515616" y="601010"/>
            <a:ext cx="4676384" cy="6004746"/>
          </a:xfrm>
          <a:prstGeom prst="rect">
            <a:avLst/>
          </a:prstGeom>
          <a:solidFill>
            <a:schemeClr val="tx2"/>
          </a:solidFill>
          <a:effectLst/>
        </p:spPr>
        <p:txBody>
          <a:bodyPr wrap="square">
            <a:noAutofit/>
          </a:bodyPr>
          <a:lstStyle/>
          <a:p>
            <a:pPr algn="ctr"/>
            <a:r>
              <a:rPr lang="en-US" sz="3200" b="1" dirty="0">
                <a:solidFill>
                  <a:schemeClr val="bg1"/>
                </a:solidFill>
              </a:rPr>
              <a:t>Facilitated Debriefing </a:t>
            </a:r>
          </a:p>
          <a:p>
            <a:pPr algn="ctr"/>
            <a:r>
              <a:rPr lang="en-US" sz="3200" b="1" dirty="0">
                <a:solidFill>
                  <a:schemeClr val="bg1"/>
                </a:solidFill>
              </a:rPr>
              <a:t>&amp; </a:t>
            </a:r>
          </a:p>
          <a:p>
            <a:pPr algn="ctr"/>
            <a:r>
              <a:rPr lang="en-US" sz="3200" b="1" dirty="0">
                <a:solidFill>
                  <a:schemeClr val="bg1"/>
                </a:solidFill>
              </a:rPr>
              <a:t>Action Planning</a:t>
            </a:r>
          </a:p>
        </p:txBody>
      </p:sp>
      <p:sp>
        <p:nvSpPr>
          <p:cNvPr id="12" name="Rectangle 11">
            <a:extLst>
              <a:ext uri="{FF2B5EF4-FFF2-40B4-BE49-F238E27FC236}">
                <a16:creationId xmlns:a16="http://schemas.microsoft.com/office/drawing/2014/main" id="{5B444B19-C2EE-4E64-AC58-E33AAEB9FDA5}"/>
              </a:ext>
            </a:extLst>
          </p:cNvPr>
          <p:cNvSpPr/>
          <p:nvPr/>
        </p:nvSpPr>
        <p:spPr>
          <a:xfrm>
            <a:off x="7835022" y="2653304"/>
            <a:ext cx="3769417" cy="3059299"/>
          </a:xfrm>
          <a:prstGeom prst="rect">
            <a:avLst/>
          </a:prstGeom>
        </p:spPr>
        <p:txBody>
          <a:bodyPr wrap="square">
            <a:spAutoFit/>
          </a:bodyPr>
          <a:lstStyle/>
          <a:p>
            <a:pPr>
              <a:lnSpc>
                <a:spcPct val="90000"/>
              </a:lnSpc>
              <a:spcBef>
                <a:spcPts val="700"/>
              </a:spcBef>
              <a:buClr>
                <a:srgbClr val="0090D0"/>
              </a:buClr>
              <a:buSzPct val="100000"/>
            </a:pPr>
            <a:endParaRPr lang="en-US" sz="2400" b="1" dirty="0">
              <a:solidFill>
                <a:schemeClr val="bg1"/>
              </a:solidFill>
              <a:latin typeface="Calibri" panose="020F0502020204030204" pitchFamily="34" charset="0"/>
              <a:cs typeface="Calibri" panose="020F0502020204030204" pitchFamily="34" charset="0"/>
            </a:endParaRPr>
          </a:p>
          <a:p>
            <a:pPr marL="457200" indent="-228600">
              <a:lnSpc>
                <a:spcPct val="90000"/>
              </a:lnSpc>
              <a:spcBef>
                <a:spcPts val="0"/>
              </a:spcBef>
              <a:spcAft>
                <a:spcPts val="1200"/>
              </a:spcAft>
              <a:buClr>
                <a:srgbClr val="0090D0"/>
              </a:buClr>
              <a:buSzPct val="100000"/>
              <a:buFont typeface="Arial" panose="020B0604020202020204" pitchFamily="34" charset="0"/>
              <a:buChar char="•"/>
            </a:pPr>
            <a:r>
              <a:rPr lang="en-US" sz="2400" dirty="0">
                <a:solidFill>
                  <a:schemeClr val="bg1"/>
                </a:solidFill>
                <a:latin typeface="Calibri" panose="020F0502020204030204" pitchFamily="34" charset="0"/>
                <a:cs typeface="Calibri" panose="020F0502020204030204" pitchFamily="34" charset="0"/>
              </a:rPr>
              <a:t>GAP analysis: Focus group discussion to review readiness benchmarks</a:t>
            </a:r>
          </a:p>
          <a:p>
            <a:pPr marL="457200" indent="-228600">
              <a:lnSpc>
                <a:spcPct val="90000"/>
              </a:lnSpc>
              <a:spcBef>
                <a:spcPts val="0"/>
              </a:spcBef>
              <a:spcAft>
                <a:spcPts val="1200"/>
              </a:spcAft>
              <a:buClr>
                <a:srgbClr val="0090D0"/>
              </a:buClr>
              <a:buSzPct val="100000"/>
              <a:buFont typeface="Arial" panose="020B0604020202020204" pitchFamily="34" charset="0"/>
              <a:buChar char="•"/>
            </a:pPr>
            <a:r>
              <a:rPr lang="en-US" sz="2400" dirty="0">
                <a:solidFill>
                  <a:schemeClr val="bg1"/>
                </a:solidFill>
                <a:latin typeface="Calibri" panose="020F0502020204030204" pitchFamily="34" charset="0"/>
                <a:cs typeface="Calibri" panose="020F0502020204030204" pitchFamily="34" charset="0"/>
              </a:rPr>
              <a:t>Action planning</a:t>
            </a:r>
          </a:p>
          <a:p>
            <a:pPr marL="457200" indent="-228600">
              <a:lnSpc>
                <a:spcPct val="90000"/>
              </a:lnSpc>
              <a:spcAft>
                <a:spcPts val="1200"/>
              </a:spcAft>
              <a:buClr>
                <a:srgbClr val="0090D0"/>
              </a:buClr>
              <a:buSzPct val="100000"/>
              <a:buFont typeface="Arial" panose="020B0604020202020204" pitchFamily="34" charset="0"/>
              <a:buChar char="•"/>
            </a:pPr>
            <a:r>
              <a:rPr lang="en-US" sz="2400">
                <a:solidFill>
                  <a:schemeClr val="bg1"/>
                </a:solidFill>
                <a:latin typeface="Calibri" panose="020F0502020204030204" pitchFamily="34" charset="0"/>
                <a:cs typeface="Calibri" panose="020F0502020204030204" pitchFamily="34" charset="0"/>
              </a:rPr>
              <a:t>Participants feedback </a:t>
            </a:r>
            <a:r>
              <a:rPr lang="en-US" sz="2400" dirty="0">
                <a:solidFill>
                  <a:schemeClr val="bg1"/>
                </a:solidFill>
                <a:latin typeface="Calibri" panose="020F0502020204030204" pitchFamily="34" charset="0"/>
                <a:cs typeface="Calibri" panose="020F0502020204030204" pitchFamily="34" charset="0"/>
              </a:rPr>
              <a:t>form</a:t>
            </a:r>
          </a:p>
        </p:txBody>
      </p:sp>
      <p:pic>
        <p:nvPicPr>
          <p:cNvPr id="1026" name="Picture 2" descr="WHOCOVID19_20200720_BGD_207">
            <a:extLst>
              <a:ext uri="{FF2B5EF4-FFF2-40B4-BE49-F238E27FC236}">
                <a16:creationId xmlns:a16="http://schemas.microsoft.com/office/drawing/2014/main" id="{5E7D0FA3-5548-C948-81A3-659F68BCE9C3}"/>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33046" y="924872"/>
            <a:ext cx="7475024" cy="5357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7634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en-US"/>
              <a:t>Agenda part 2</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fld id="{7EA682B2-33C9-4D4F-9A18-C7D5F7FE2751}" type="datetime3">
              <a:rPr lang="en-US" smtClean="0"/>
              <a:t>21 December 2020</a:t>
            </a:fld>
            <a:endParaRPr lang="en-US"/>
          </a:p>
        </p:txBody>
      </p:sp>
      <p:pic>
        <p:nvPicPr>
          <p:cNvPr id="10" name="Picture 9">
            <a:extLst>
              <a:ext uri="{FF2B5EF4-FFF2-40B4-BE49-F238E27FC236}">
                <a16:creationId xmlns:a16="http://schemas.microsoft.com/office/drawing/2014/main" id="{1289DD38-C76C-4D2F-9480-0059C55577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03662" y="2028418"/>
            <a:ext cx="4562939" cy="3032921"/>
          </a:xfrm>
          <a:prstGeom prst="rect">
            <a:avLst/>
          </a:prstGeom>
        </p:spPr>
      </p:pic>
      <p:sp>
        <p:nvSpPr>
          <p:cNvPr id="7" name="TextBox 6">
            <a:extLst>
              <a:ext uri="{FF2B5EF4-FFF2-40B4-BE49-F238E27FC236}">
                <a16:creationId xmlns:a16="http://schemas.microsoft.com/office/drawing/2014/main" id="{58B9E5DC-C990-473B-843A-E81DF812EE4D}"/>
              </a:ext>
            </a:extLst>
          </p:cNvPr>
          <p:cNvSpPr txBox="1"/>
          <p:nvPr/>
        </p:nvSpPr>
        <p:spPr>
          <a:xfrm>
            <a:off x="668703" y="1821643"/>
            <a:ext cx="6117380" cy="3490699"/>
          </a:xfrm>
          <a:prstGeom prst="rect">
            <a:avLst/>
          </a:prstGeom>
          <a:noFill/>
        </p:spPr>
        <p:txBody>
          <a:bodyPr wrap="none" rtlCol="0">
            <a:spAutoFit/>
          </a:bodyPr>
          <a:lstStyle/>
          <a:p>
            <a:pPr lvl="0">
              <a:spcBef>
                <a:spcPts val="700"/>
              </a:spcBef>
              <a:buClr>
                <a:srgbClr val="DD8047"/>
              </a:buClr>
              <a:buSzPct val="60000"/>
              <a:defRPr/>
            </a:pPr>
            <a:r>
              <a:rPr lang="en-GB" sz="2000" b="1" dirty="0">
                <a:solidFill>
                  <a:srgbClr val="0070C0"/>
                </a:solidFill>
                <a:latin typeface="+mj-lt"/>
                <a:cs typeface="Calibri" panose="020F0502020204030204" pitchFamily="34" charset="0"/>
              </a:rPr>
              <a:t>Afternoon: </a:t>
            </a:r>
          </a:p>
          <a:p>
            <a:pPr lvl="0">
              <a:spcBef>
                <a:spcPts val="700"/>
              </a:spcBef>
              <a:buClr>
                <a:srgbClr val="DD8047"/>
              </a:buClr>
              <a:buSzPct val="60000"/>
              <a:defRPr/>
            </a:pPr>
            <a:r>
              <a:rPr lang="en-US" sz="2000" dirty="0">
                <a:solidFill>
                  <a:srgbClr val="383838"/>
                </a:solidFill>
                <a:cs typeface="Calibri" panose="020F0502020204030204" pitchFamily="34" charset="0"/>
              </a:rPr>
              <a:t>14:00   Re-cap </a:t>
            </a:r>
          </a:p>
          <a:p>
            <a:pPr lvl="0">
              <a:spcBef>
                <a:spcPts val="700"/>
              </a:spcBef>
              <a:buClr>
                <a:srgbClr val="DD8047"/>
              </a:buClr>
              <a:buSzPct val="60000"/>
              <a:defRPr/>
            </a:pPr>
            <a:r>
              <a:rPr lang="en-US" sz="2000" dirty="0">
                <a:solidFill>
                  <a:srgbClr val="383838"/>
                </a:solidFill>
                <a:cs typeface="Calibri" panose="020F0502020204030204" pitchFamily="34" charset="0"/>
              </a:rPr>
              <a:t>14:15   Gaps analysis &amp; action planning </a:t>
            </a:r>
            <a:r>
              <a:rPr lang="en-US" i="1" dirty="0">
                <a:solidFill>
                  <a:srgbClr val="383838"/>
                </a:solidFill>
                <a:cs typeface="Calibri" panose="020F0502020204030204" pitchFamily="34" charset="0"/>
              </a:rPr>
              <a:t>(group work) </a:t>
            </a:r>
          </a:p>
          <a:p>
            <a:pPr lvl="0">
              <a:spcBef>
                <a:spcPts val="700"/>
              </a:spcBef>
              <a:buClr>
                <a:srgbClr val="DD8047"/>
              </a:buClr>
              <a:buSzPct val="60000"/>
              <a:defRPr/>
            </a:pPr>
            <a:r>
              <a:rPr lang="en-US" sz="2000" dirty="0">
                <a:solidFill>
                  <a:srgbClr val="383838"/>
                </a:solidFill>
                <a:cs typeface="Calibri" panose="020F0502020204030204" pitchFamily="34" charset="0"/>
              </a:rPr>
              <a:t>15:30   Coffee break (15 min)</a:t>
            </a:r>
          </a:p>
          <a:p>
            <a:pPr lvl="0">
              <a:spcBef>
                <a:spcPts val="700"/>
              </a:spcBef>
              <a:buClr>
                <a:srgbClr val="DD8047"/>
              </a:buClr>
              <a:buSzPct val="60000"/>
              <a:defRPr/>
            </a:pPr>
            <a:r>
              <a:rPr lang="en-US" sz="2000" dirty="0">
                <a:solidFill>
                  <a:srgbClr val="383838"/>
                </a:solidFill>
                <a:cs typeface="Calibri" panose="020F0502020204030204" pitchFamily="34" charset="0"/>
              </a:rPr>
              <a:t>15:45   Action planning continued  </a:t>
            </a:r>
            <a:r>
              <a:rPr lang="en-US" i="1" dirty="0">
                <a:solidFill>
                  <a:srgbClr val="383838"/>
                </a:solidFill>
                <a:cs typeface="Calibri" panose="020F0502020204030204" pitchFamily="34" charset="0"/>
              </a:rPr>
              <a:t>(group work) </a:t>
            </a:r>
            <a:endParaRPr lang="en-US" sz="2000" i="1" dirty="0">
              <a:solidFill>
                <a:srgbClr val="383838"/>
              </a:solidFill>
              <a:cs typeface="Calibri" panose="020F0502020204030204" pitchFamily="34" charset="0"/>
            </a:endParaRPr>
          </a:p>
          <a:p>
            <a:pPr lvl="0">
              <a:spcBef>
                <a:spcPts val="700"/>
              </a:spcBef>
              <a:buClr>
                <a:srgbClr val="DD8047"/>
              </a:buClr>
              <a:buSzPct val="60000"/>
              <a:defRPr/>
            </a:pPr>
            <a:r>
              <a:rPr lang="en-US" sz="2000" dirty="0">
                <a:solidFill>
                  <a:srgbClr val="383838"/>
                </a:solidFill>
                <a:cs typeface="Calibri" panose="020F0502020204030204" pitchFamily="34" charset="0"/>
              </a:rPr>
              <a:t>16:30   Consolidation in plenary session</a:t>
            </a:r>
          </a:p>
          <a:p>
            <a:pPr lvl="0">
              <a:spcBef>
                <a:spcPts val="700"/>
              </a:spcBef>
              <a:buClr>
                <a:srgbClr val="DD8047"/>
              </a:buClr>
              <a:buSzPct val="60000"/>
              <a:defRPr/>
            </a:pPr>
            <a:r>
              <a:rPr lang="en-US" sz="2000" dirty="0">
                <a:solidFill>
                  <a:srgbClr val="383838"/>
                </a:solidFill>
                <a:cs typeface="Calibri" panose="020F0502020204030204" pitchFamily="34" charset="0"/>
              </a:rPr>
              <a:t>17:00   Wrap up and next steps</a:t>
            </a:r>
          </a:p>
          <a:p>
            <a:pPr lvl="0">
              <a:spcBef>
                <a:spcPts val="700"/>
              </a:spcBef>
              <a:buClr>
                <a:srgbClr val="DD8047"/>
              </a:buClr>
              <a:buSzPct val="60000"/>
              <a:defRPr/>
            </a:pPr>
            <a:r>
              <a:rPr lang="en-US" sz="2000" dirty="0">
                <a:solidFill>
                  <a:srgbClr val="383838"/>
                </a:solidFill>
                <a:cs typeface="Calibri" panose="020F0502020204030204" pitchFamily="34" charset="0"/>
              </a:rPr>
              <a:t>17:30   Closing</a:t>
            </a:r>
          </a:p>
          <a:p>
            <a:endParaRPr lang="en-US" sz="2000" dirty="0">
              <a:latin typeface="+mj-lt"/>
              <a:cs typeface="Calibri" panose="020F0502020204030204" pitchFamily="34" charset="0"/>
            </a:endParaRPr>
          </a:p>
        </p:txBody>
      </p:sp>
    </p:spTree>
    <p:extLst>
      <p:ext uri="{BB962C8B-B14F-4D97-AF65-F5344CB8AC3E}">
        <p14:creationId xmlns:p14="http://schemas.microsoft.com/office/powerpoint/2010/main" val="4196556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a:xfrm>
            <a:off x="152780" y="-8247"/>
            <a:ext cx="10515600" cy="581340"/>
          </a:xfrm>
        </p:spPr>
        <p:txBody>
          <a:bodyPr>
            <a:normAutofit fontScale="90000"/>
          </a:bodyPr>
          <a:lstStyle/>
          <a:p>
            <a:r>
              <a:rPr lang="en-US"/>
              <a:t>COVID-19 NDVP</a:t>
            </a:r>
          </a:p>
        </p:txBody>
      </p:sp>
      <p:sp>
        <p:nvSpPr>
          <p:cNvPr id="3" name="Content Placeholder 2">
            <a:extLst>
              <a:ext uri="{FF2B5EF4-FFF2-40B4-BE49-F238E27FC236}">
                <a16:creationId xmlns:a16="http://schemas.microsoft.com/office/drawing/2014/main" id="{78FB3533-94C3-42AF-A3DF-5547AE17C2EF}"/>
              </a:ext>
            </a:extLst>
          </p:cNvPr>
          <p:cNvSpPr>
            <a:spLocks noGrp="1"/>
          </p:cNvSpPr>
          <p:nvPr>
            <p:ph idx="1"/>
          </p:nvPr>
        </p:nvSpPr>
        <p:spPr>
          <a:xfrm>
            <a:off x="152780" y="849191"/>
            <a:ext cx="7522029" cy="5327772"/>
          </a:xfrm>
        </p:spPr>
        <p:txBody>
          <a:bodyPr vert="horz" lIns="91440" tIns="45720" rIns="91440" bIns="45720" rtlCol="0" anchor="t">
            <a:normAutofit fontScale="92500" lnSpcReduction="10000"/>
          </a:bodyPr>
          <a:lstStyle/>
          <a:p>
            <a:pPr marL="0" indent="0">
              <a:lnSpc>
                <a:spcPct val="100000"/>
              </a:lnSpc>
              <a:buNone/>
            </a:pPr>
            <a:r>
              <a:rPr lang="en-US" sz="2400">
                <a:latin typeface="+mn-lt"/>
                <a:cs typeface="Calibri"/>
              </a:rPr>
              <a:t>The </a:t>
            </a:r>
            <a:r>
              <a:rPr lang="en-US" sz="2400">
                <a:latin typeface="+mn-lt"/>
                <a:cs typeface="Calibri"/>
                <a:hlinkClick r:id="rId2"/>
              </a:rPr>
              <a:t>Guidance on developing a national deployment and vaccination plan (NDVP) for COVID-19 </a:t>
            </a:r>
            <a:r>
              <a:rPr lang="en-US" sz="2400">
                <a:latin typeface="+mn-lt"/>
                <a:cs typeface="Calibri"/>
              </a:rPr>
              <a:t>vaccines is intended to guide national governments in developing and updating their NDVP for COVID-19 vaccines.</a:t>
            </a:r>
          </a:p>
          <a:p>
            <a:pPr>
              <a:lnSpc>
                <a:spcPct val="100000"/>
              </a:lnSpc>
            </a:pPr>
            <a:endParaRPr lang="en-US" sz="2400">
              <a:latin typeface="+mn-lt"/>
              <a:cs typeface="Calibri" panose="020F0502020204030204" pitchFamily="34" charset="0"/>
            </a:endParaRPr>
          </a:p>
          <a:p>
            <a:pPr>
              <a:lnSpc>
                <a:spcPct val="100000"/>
              </a:lnSpc>
            </a:pPr>
            <a:endParaRPr lang="en-US" sz="2400">
              <a:latin typeface="+mn-lt"/>
              <a:cs typeface="Calibri" panose="020F0502020204030204" pitchFamily="34" charset="0"/>
            </a:endParaRPr>
          </a:p>
          <a:p>
            <a:pPr marL="0" indent="0">
              <a:buNone/>
            </a:pPr>
            <a:r>
              <a:rPr lang="en-US" sz="2400">
                <a:latin typeface="+mn-lt"/>
                <a:cs typeface="Calibri" panose="020F0502020204030204" pitchFamily="34" charset="0"/>
              </a:rPr>
              <a:t>It provides a framework that supports countries in:</a:t>
            </a:r>
          </a:p>
          <a:p>
            <a:r>
              <a:rPr lang="en-US" sz="2400">
                <a:latin typeface="+mn-lt"/>
                <a:cs typeface="Calibri" panose="020F0502020204030204" pitchFamily="34" charset="0"/>
              </a:rPr>
              <a:t>developing and updating their NDVP for the introduction of COVID-19 vaccines;</a:t>
            </a:r>
          </a:p>
          <a:p>
            <a:r>
              <a:rPr lang="en-US" sz="2400">
                <a:latin typeface="+mn-lt"/>
                <a:cs typeface="Calibri" panose="020F0502020204030204" pitchFamily="34" charset="0"/>
              </a:rPr>
              <a:t>designing strategies for the deployment, implementation and monitoring of the COVID-19 vaccine(s) in country;</a:t>
            </a:r>
          </a:p>
          <a:p>
            <a:r>
              <a:rPr lang="en-US" sz="2400">
                <a:latin typeface="+mn-lt"/>
                <a:cs typeface="Calibri" panose="020F0502020204030204" pitchFamily="34" charset="0"/>
              </a:rPr>
              <a:t>ensuring the plan and related financing is well aligned to other national COVID-19 recovery and response and support plans, and implementation is fully integrated into national governance mechanisms.</a:t>
            </a: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a:xfrm>
            <a:off x="5481868" y="6560893"/>
            <a:ext cx="3769418" cy="365125"/>
          </a:xfrm>
        </p:spPr>
        <p:txBody>
          <a:bodyPr/>
          <a:lstStyle/>
          <a:p>
            <a:fld id="{7EA682B2-33C9-4D4F-9A18-C7D5F7FE2751}" type="datetime3">
              <a:rPr lang="en-US" smtClean="0"/>
              <a:t>21 December 2020</a:t>
            </a:fld>
            <a:endParaRPr lang="en-US"/>
          </a:p>
        </p:txBody>
      </p:sp>
      <p:pic>
        <p:nvPicPr>
          <p:cNvPr id="6" name="Picture 5">
            <a:extLst>
              <a:ext uri="{FF2B5EF4-FFF2-40B4-BE49-F238E27FC236}">
                <a16:creationId xmlns:a16="http://schemas.microsoft.com/office/drawing/2014/main" id="{5AD76BEE-5860-4E4E-A9AC-873EBAAF047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80569" y="1666726"/>
            <a:ext cx="4511431" cy="4352921"/>
          </a:xfrm>
          <a:prstGeom prst="rect">
            <a:avLst/>
          </a:prstGeom>
        </p:spPr>
      </p:pic>
    </p:spTree>
    <p:extLst>
      <p:ext uri="{BB962C8B-B14F-4D97-AF65-F5344CB8AC3E}">
        <p14:creationId xmlns:p14="http://schemas.microsoft.com/office/powerpoint/2010/main" val="22150183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p:txBody>
          <a:bodyPr>
            <a:normAutofit fontScale="90000"/>
          </a:bodyPr>
          <a:lstStyle/>
          <a:p>
            <a:r>
              <a:rPr lang="en-US"/>
              <a:t>Strengths and gaps analysis</a:t>
            </a: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12" name="Rectangle 11">
            <a:extLst>
              <a:ext uri="{FF2B5EF4-FFF2-40B4-BE49-F238E27FC236}">
                <a16:creationId xmlns:a16="http://schemas.microsoft.com/office/drawing/2014/main" id="{1877A0E9-096C-4A41-9A11-6F78DDD52E07}"/>
              </a:ext>
            </a:extLst>
          </p:cNvPr>
          <p:cNvSpPr/>
          <p:nvPr/>
        </p:nvSpPr>
        <p:spPr>
          <a:xfrm>
            <a:off x="388225" y="5660071"/>
            <a:ext cx="4817660" cy="767789"/>
          </a:xfrm>
          <a:prstGeom prst="rect">
            <a:avLst/>
          </a:prstGeom>
          <a:solidFill>
            <a:schemeClr val="accent5">
              <a:lumMod val="5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b="1">
                <a:solidFill>
                  <a:schemeClr val="bg1"/>
                </a:solidFill>
              </a:rPr>
              <a:t>ACTION PLAN</a:t>
            </a:r>
          </a:p>
        </p:txBody>
      </p:sp>
      <p:sp>
        <p:nvSpPr>
          <p:cNvPr id="11" name="Flowchart: Off-page Connector 10">
            <a:extLst>
              <a:ext uri="{FF2B5EF4-FFF2-40B4-BE49-F238E27FC236}">
                <a16:creationId xmlns:a16="http://schemas.microsoft.com/office/drawing/2014/main" id="{08E76C2F-ACDA-41BF-B5D5-4F2B6F3316EB}"/>
              </a:ext>
            </a:extLst>
          </p:cNvPr>
          <p:cNvSpPr/>
          <p:nvPr/>
        </p:nvSpPr>
        <p:spPr>
          <a:xfrm>
            <a:off x="388225" y="3740296"/>
            <a:ext cx="4817660" cy="2019058"/>
          </a:xfrm>
          <a:prstGeom prst="flowChartOffpageConnector">
            <a:avLst/>
          </a:prstGeom>
          <a:solidFill>
            <a:schemeClr val="tx2">
              <a:lumMod val="60000"/>
              <a:lumOff val="4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a:solidFill>
                  <a:schemeClr val="tx1"/>
                </a:solidFill>
              </a:rPr>
              <a:t>Propose ideas to enhance your systems, plans &amp; Procedures</a:t>
            </a:r>
          </a:p>
        </p:txBody>
      </p:sp>
      <p:sp>
        <p:nvSpPr>
          <p:cNvPr id="10" name="Flowchart: Off-page Connector 9">
            <a:extLst>
              <a:ext uri="{FF2B5EF4-FFF2-40B4-BE49-F238E27FC236}">
                <a16:creationId xmlns:a16="http://schemas.microsoft.com/office/drawing/2014/main" id="{79B8B67E-8274-4744-97F0-91637BA7A559}"/>
              </a:ext>
            </a:extLst>
          </p:cNvPr>
          <p:cNvSpPr/>
          <p:nvPr/>
        </p:nvSpPr>
        <p:spPr>
          <a:xfrm>
            <a:off x="388225" y="2342740"/>
            <a:ext cx="4817660" cy="1474280"/>
          </a:xfrm>
          <a:prstGeom prst="flowChartOffpageConnector">
            <a:avLst/>
          </a:prstGeom>
          <a:solidFill>
            <a:schemeClr val="tx2">
              <a:lumMod val="40000"/>
              <a:lumOff val="6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a:solidFill>
                  <a:schemeClr val="tx1"/>
                </a:solidFill>
              </a:rPr>
              <a:t>Check assumptions</a:t>
            </a:r>
          </a:p>
        </p:txBody>
      </p:sp>
      <p:sp>
        <p:nvSpPr>
          <p:cNvPr id="8" name="Flowchart: Off-page Connector 7">
            <a:extLst>
              <a:ext uri="{FF2B5EF4-FFF2-40B4-BE49-F238E27FC236}">
                <a16:creationId xmlns:a16="http://schemas.microsoft.com/office/drawing/2014/main" id="{D7F5B448-CFCC-47F0-A53A-961C9A8A21DE}"/>
              </a:ext>
            </a:extLst>
          </p:cNvPr>
          <p:cNvSpPr/>
          <p:nvPr/>
        </p:nvSpPr>
        <p:spPr>
          <a:xfrm>
            <a:off x="388225" y="914568"/>
            <a:ext cx="4817660" cy="1474280"/>
          </a:xfrm>
          <a:prstGeom prst="flowChartOffpageConnector">
            <a:avLst/>
          </a:prstGeom>
          <a:solidFill>
            <a:schemeClr val="bg2"/>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tx1"/>
                </a:solidFill>
              </a:rPr>
              <a:t>Review strengths &amp; gaps</a:t>
            </a:r>
          </a:p>
        </p:txBody>
      </p:sp>
      <p:sp>
        <p:nvSpPr>
          <p:cNvPr id="13" name="Rectangle 12">
            <a:extLst>
              <a:ext uri="{FF2B5EF4-FFF2-40B4-BE49-F238E27FC236}">
                <a16:creationId xmlns:a16="http://schemas.microsoft.com/office/drawing/2014/main" id="{26D38A6C-2F8F-4154-AD53-AC19193B93C6}"/>
              </a:ext>
            </a:extLst>
          </p:cNvPr>
          <p:cNvSpPr/>
          <p:nvPr/>
        </p:nvSpPr>
        <p:spPr>
          <a:xfrm>
            <a:off x="5841240" y="990741"/>
            <a:ext cx="5559361" cy="4571923"/>
          </a:xfrm>
          <a:prstGeom prst="rect">
            <a:avLst/>
          </a:prstGeom>
        </p:spPr>
        <p:txBody>
          <a:bodyPr wrap="square" lIns="91440" tIns="45720" rIns="91440" bIns="45720" anchor="t">
            <a:noAutofit/>
          </a:bodyPr>
          <a:lstStyle/>
          <a:p>
            <a:pPr>
              <a:spcAft>
                <a:spcPts val="1200"/>
              </a:spcAft>
            </a:pPr>
            <a:r>
              <a:rPr lang="en-US" b="1" u="sng">
                <a:latin typeface="+mj-lt"/>
                <a:cs typeface="Calibri" panose="020F0502020204030204" pitchFamily="34" charset="0"/>
              </a:rPr>
              <a:t>TASKS:</a:t>
            </a:r>
          </a:p>
          <a:p>
            <a:pPr marL="342900" indent="-342900">
              <a:spcAft>
                <a:spcPts val="1200"/>
              </a:spcAft>
              <a:buAutoNum type="arabicPeriod"/>
            </a:pPr>
            <a:r>
              <a:rPr lang="en-US">
                <a:latin typeface="+mj-lt"/>
                <a:cs typeface="Calibri" panose="020F0502020204030204" pitchFamily="34" charset="0"/>
              </a:rPr>
              <a:t>In groups, divide a piece of paper into three sections.</a:t>
            </a:r>
          </a:p>
          <a:p>
            <a:pPr marL="342900" indent="-342900">
              <a:spcAft>
                <a:spcPts val="1200"/>
              </a:spcAft>
              <a:buAutoNum type="arabicPeriod"/>
            </a:pPr>
            <a:r>
              <a:rPr lang="en-US">
                <a:latin typeface="+mj-lt"/>
                <a:cs typeface="Calibri"/>
              </a:rPr>
              <a:t>Review the National Deployment Vaccination Plan (NDVP) and notes from your TTX</a:t>
            </a:r>
          </a:p>
          <a:p>
            <a:pPr marL="342900" indent="-342900">
              <a:spcAft>
                <a:spcPts val="1200"/>
              </a:spcAft>
              <a:buFont typeface="+mj-lt"/>
              <a:buAutoNum type="arabicPeriod"/>
            </a:pPr>
            <a:r>
              <a:rPr lang="en-US">
                <a:latin typeface="+mj-lt"/>
                <a:cs typeface="Calibri" panose="020F0502020204030204" pitchFamily="34" charset="0"/>
              </a:rPr>
              <a:t>Discuss and write your points in each of the sections to answer:</a:t>
            </a:r>
            <a:endParaRPr lang="en-US" b="1">
              <a:latin typeface="+mj-lt"/>
              <a:cs typeface="Calibri" panose="020F0502020204030204" pitchFamily="34" charset="0"/>
            </a:endParaRPr>
          </a:p>
          <a:p>
            <a:pPr marL="800100" lvl="1" indent="-342900">
              <a:spcAft>
                <a:spcPts val="1200"/>
              </a:spcAft>
              <a:buFont typeface="Arial" panose="020B0604020202020204" pitchFamily="34" charset="0"/>
              <a:buChar char="•"/>
            </a:pPr>
            <a:r>
              <a:rPr lang="en-US">
                <a:latin typeface="+mj-lt"/>
                <a:cs typeface="Calibri" panose="020F0502020204030204" pitchFamily="34" charset="0"/>
              </a:rPr>
              <a:t>What components for COVID 19 vaccine deployment planning are strong/worked well? (Good practice)</a:t>
            </a:r>
          </a:p>
          <a:p>
            <a:pPr marL="800100" lvl="1" indent="-342900">
              <a:spcAft>
                <a:spcPts val="1200"/>
              </a:spcAft>
              <a:buFont typeface="Arial" panose="020B0604020202020204" pitchFamily="34" charset="0"/>
              <a:buChar char="•"/>
            </a:pPr>
            <a:r>
              <a:rPr lang="en-US">
                <a:solidFill>
                  <a:prstClr val="black"/>
                </a:solidFill>
                <a:cs typeface="Calibri" panose="020F0502020204030204" pitchFamily="34" charset="0"/>
              </a:rPr>
              <a:t>What components for COVID 19 vaccine deployment planning are weak/challenging and need further work? </a:t>
            </a:r>
            <a:r>
              <a:rPr lang="en-US">
                <a:latin typeface="+mj-lt"/>
                <a:cs typeface="Calibri" panose="020F0502020204030204" pitchFamily="34" charset="0"/>
              </a:rPr>
              <a:t>(Bottlenecks)</a:t>
            </a:r>
          </a:p>
          <a:p>
            <a:pPr marL="800100" lvl="1" indent="-342900">
              <a:spcAft>
                <a:spcPts val="1200"/>
              </a:spcAft>
              <a:buFont typeface="Arial" panose="020B0604020202020204" pitchFamily="34" charset="0"/>
              <a:buChar char="•"/>
            </a:pPr>
            <a:r>
              <a:rPr lang="en-US">
                <a:latin typeface="+mj-lt"/>
                <a:cs typeface="Calibri" panose="020F0502020204030204" pitchFamily="34" charset="0"/>
              </a:rPr>
              <a:t>Recommend and prioritize (top 3) key areas/activities that need further planning</a:t>
            </a:r>
          </a:p>
        </p:txBody>
      </p:sp>
      <p:grpSp>
        <p:nvGrpSpPr>
          <p:cNvPr id="14" name="Group 13">
            <a:extLst>
              <a:ext uri="{FF2B5EF4-FFF2-40B4-BE49-F238E27FC236}">
                <a16:creationId xmlns:a16="http://schemas.microsoft.com/office/drawing/2014/main" id="{89301FD9-3E22-4D05-AB5A-E42D4E841735}"/>
              </a:ext>
            </a:extLst>
          </p:cNvPr>
          <p:cNvGrpSpPr/>
          <p:nvPr/>
        </p:nvGrpSpPr>
        <p:grpSpPr>
          <a:xfrm>
            <a:off x="10015153" y="616062"/>
            <a:ext cx="2020803" cy="749356"/>
            <a:chOff x="9978391" y="5342554"/>
            <a:chExt cx="2020803" cy="749356"/>
          </a:xfrm>
        </p:grpSpPr>
        <p:pic>
          <p:nvPicPr>
            <p:cNvPr id="15" name="Picture 14">
              <a:extLst>
                <a:ext uri="{FF2B5EF4-FFF2-40B4-BE49-F238E27FC236}">
                  <a16:creationId xmlns:a16="http://schemas.microsoft.com/office/drawing/2014/main" id="{68BB950D-E0EA-4CF9-914C-A9343E4B778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6" name="TextBox 15">
              <a:extLst>
                <a:ext uri="{FF2B5EF4-FFF2-40B4-BE49-F238E27FC236}">
                  <a16:creationId xmlns:a16="http://schemas.microsoft.com/office/drawing/2014/main" id="{E30C1043-CB9B-46D4-B470-C7E83CDEBCC2}"/>
                </a:ext>
              </a:extLst>
            </p:cNvPr>
            <p:cNvSpPr txBox="1"/>
            <p:nvPr/>
          </p:nvSpPr>
          <p:spPr>
            <a:xfrm>
              <a:off x="10668380" y="5522976"/>
              <a:ext cx="1330814" cy="461665"/>
            </a:xfrm>
            <a:prstGeom prst="rect">
              <a:avLst/>
            </a:prstGeom>
            <a:noFill/>
          </p:spPr>
          <p:txBody>
            <a:bodyPr wrap="none" rtlCol="0">
              <a:spAutoFit/>
            </a:bodyPr>
            <a:lstStyle/>
            <a:p>
              <a:pPr algn="l">
                <a:spcBef>
                  <a:spcPts val="700"/>
                </a:spcBef>
                <a:buClr>
                  <a:srgbClr val="DD8047"/>
                </a:buClr>
                <a:buSzPct val="60000"/>
              </a:pPr>
              <a:r>
                <a:rPr lang="en-US" sz="2400" b="1">
                  <a:solidFill>
                    <a:srgbClr val="0070C0"/>
                  </a:solidFill>
                  <a:latin typeface="+mj-lt"/>
                  <a:cs typeface="Calibri" panose="020F0502020204030204" pitchFamily="34" charset="0"/>
                </a:rPr>
                <a:t>75 mins</a:t>
              </a:r>
            </a:p>
          </p:txBody>
        </p:sp>
      </p:grpSp>
      <p:cxnSp>
        <p:nvCxnSpPr>
          <p:cNvPr id="18" name="Straight Connector 17">
            <a:extLst>
              <a:ext uri="{FF2B5EF4-FFF2-40B4-BE49-F238E27FC236}">
                <a16:creationId xmlns:a16="http://schemas.microsoft.com/office/drawing/2014/main" id="{BCBB288C-3A71-44A7-A69E-8D16D8551DF0}"/>
              </a:ext>
            </a:extLst>
          </p:cNvPr>
          <p:cNvCxnSpPr/>
          <p:nvPr/>
        </p:nvCxnSpPr>
        <p:spPr>
          <a:xfrm>
            <a:off x="5506589" y="6270602"/>
            <a:ext cx="6228665"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5B964DD-F08B-438A-B1C8-E8CDC9A289C8}"/>
              </a:ext>
            </a:extLst>
          </p:cNvPr>
          <p:cNvSpPr txBox="1"/>
          <p:nvPr/>
        </p:nvSpPr>
        <p:spPr>
          <a:xfrm>
            <a:off x="6507881" y="6270602"/>
            <a:ext cx="4892722" cy="307777"/>
          </a:xfrm>
          <a:prstGeom prst="rect">
            <a:avLst/>
          </a:prstGeom>
          <a:noFill/>
        </p:spPr>
        <p:txBody>
          <a:bodyPr wrap="square" rtlCol="0">
            <a:spAutoFit/>
          </a:bodyPr>
          <a:lstStyle/>
          <a:p>
            <a:pPr algn="l">
              <a:spcBef>
                <a:spcPts val="700"/>
              </a:spcBef>
              <a:buClr>
                <a:srgbClr val="DD8047"/>
              </a:buClr>
              <a:buSzPct val="60000"/>
            </a:pPr>
            <a:r>
              <a:rPr lang="en-US" sz="1400" i="1">
                <a:solidFill>
                  <a:schemeClr val="accent1"/>
                </a:solidFill>
                <a:latin typeface="+mj-lt"/>
                <a:cs typeface="Calibri" panose="020F0502020204030204" pitchFamily="34" charset="0"/>
              </a:rPr>
              <a:t>Note: the action plan will be done in the next session</a:t>
            </a:r>
          </a:p>
        </p:txBody>
      </p:sp>
    </p:spTree>
    <p:extLst>
      <p:ext uri="{BB962C8B-B14F-4D97-AF65-F5344CB8AC3E}">
        <p14:creationId xmlns:p14="http://schemas.microsoft.com/office/powerpoint/2010/main" val="298856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1505" y="0"/>
            <a:ext cx="8153400" cy="574040"/>
          </a:xfrm>
          <a:prstGeom prst="rect">
            <a:avLst/>
          </a:prstGeom>
        </p:spPr>
        <p:txBody>
          <a:bodyPr vert="horz" wrap="square" lIns="0" tIns="12700" rIns="0" bIns="0" rtlCol="0">
            <a:spAutoFit/>
          </a:bodyPr>
          <a:lstStyle/>
          <a:p>
            <a:pPr marL="12700">
              <a:lnSpc>
                <a:spcPct val="100000"/>
              </a:lnSpc>
              <a:spcBef>
                <a:spcPts val="100"/>
              </a:spcBef>
            </a:pPr>
            <a:r>
              <a:rPr sz="3600"/>
              <a:t>Guiding </a:t>
            </a:r>
            <a:r>
              <a:rPr sz="3600" spc="-5"/>
              <a:t>Preparedness and</a:t>
            </a:r>
            <a:r>
              <a:rPr sz="3600" spc="-90"/>
              <a:t> </a:t>
            </a:r>
            <a:r>
              <a:rPr sz="3600" spc="-5"/>
              <a:t>Response</a:t>
            </a:r>
            <a:endParaRPr sz="3600"/>
          </a:p>
        </p:txBody>
      </p:sp>
      <p:sp>
        <p:nvSpPr>
          <p:cNvPr id="3" name="object 3"/>
          <p:cNvSpPr txBox="1"/>
          <p:nvPr/>
        </p:nvSpPr>
        <p:spPr>
          <a:xfrm>
            <a:off x="5560608" y="6638035"/>
            <a:ext cx="1200150" cy="208279"/>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200" b="1" i="0" u="none" strike="noStrike" kern="1200" cap="none" spc="-5" normalizeH="0" baseline="0" noProof="0">
                <a:ln>
                  <a:noFill/>
                </a:ln>
                <a:solidFill>
                  <a:srgbClr val="FFFFFF"/>
                </a:solidFill>
                <a:effectLst/>
                <a:uLnTx/>
                <a:uFillTx/>
                <a:latin typeface="Arial"/>
                <a:ea typeface="+mn-ea"/>
                <a:cs typeface="Arial"/>
              </a:rPr>
              <a:t>20 October</a:t>
            </a:r>
            <a:r>
              <a:rPr kumimoji="0" sz="1200" b="1" i="0" u="none" strike="noStrike" kern="1200" cap="none" spc="-65" normalizeH="0" baseline="0" noProof="0">
                <a:ln>
                  <a:noFill/>
                </a:ln>
                <a:solidFill>
                  <a:srgbClr val="FFFFFF"/>
                </a:solidFill>
                <a:effectLst/>
                <a:uLnTx/>
                <a:uFillTx/>
                <a:latin typeface="Arial"/>
                <a:ea typeface="+mn-ea"/>
                <a:cs typeface="Arial"/>
              </a:rPr>
              <a:t> </a:t>
            </a:r>
            <a:r>
              <a:rPr kumimoji="0" sz="1200" b="1" i="0" u="none" strike="noStrike" kern="1200" cap="none" spc="-5" normalizeH="0" baseline="0" noProof="0">
                <a:ln>
                  <a:noFill/>
                </a:ln>
                <a:solidFill>
                  <a:srgbClr val="FFFFFF"/>
                </a:solidFill>
                <a:effectLst/>
                <a:uLnTx/>
                <a:uFillTx/>
                <a:latin typeface="Arial"/>
                <a:ea typeface="+mn-ea"/>
                <a:cs typeface="Arial"/>
              </a:rPr>
              <a:t>2020</a:t>
            </a:r>
            <a:endParaRPr kumimoji="0" sz="1200" b="0" i="0" u="none" strike="noStrike" kern="1200" cap="none" spc="0" normalizeH="0" baseline="0" noProof="0">
              <a:ln>
                <a:noFill/>
              </a:ln>
              <a:solidFill>
                <a:prstClr val="black"/>
              </a:solidFill>
              <a:effectLst/>
              <a:uLnTx/>
              <a:uFillTx/>
              <a:latin typeface="Arial"/>
              <a:ea typeface="+mn-ea"/>
              <a:cs typeface="Arial"/>
            </a:endParaRPr>
          </a:p>
        </p:txBody>
      </p:sp>
      <p:sp>
        <p:nvSpPr>
          <p:cNvPr id="4" name="object 4"/>
          <p:cNvSpPr txBox="1"/>
          <p:nvPr/>
        </p:nvSpPr>
        <p:spPr>
          <a:xfrm>
            <a:off x="447137" y="2269835"/>
            <a:ext cx="5181600" cy="4321696"/>
          </a:xfrm>
          <a:prstGeom prst="rect">
            <a:avLst/>
          </a:prstGeom>
        </p:spPr>
        <p:txBody>
          <a:bodyPr vert="horz" wrap="square" lIns="0" tIns="12700" rIns="0" bIns="0" rtlCol="0" anchor="t">
            <a:spAutoFit/>
          </a:bodyPr>
          <a:lstStyle/>
          <a:p>
            <a:pPr marL="12700" marR="5080" algn="just">
              <a:defRPr/>
            </a:pPr>
            <a:r>
              <a:rPr kumimoji="0" lang="en-GB" sz="2000" b="0" i="1" u="none" strike="noStrike" kern="1200" cap="none" spc="0" normalizeH="0" baseline="0" noProof="0" dirty="0">
                <a:ln>
                  <a:noFill/>
                </a:ln>
                <a:effectLst/>
                <a:uLnTx/>
                <a:uFillTx/>
                <a:latin typeface="Arial"/>
                <a:ea typeface="+mn-ea"/>
                <a:cs typeface="Arial"/>
              </a:rPr>
              <a:t>S</a:t>
            </a:r>
            <a:r>
              <a:rPr kumimoji="0" sz="2000" b="0" i="1" u="none" strike="noStrike" kern="1200" cap="none" spc="0" normalizeH="0" baseline="0" noProof="0" dirty="0" err="1">
                <a:ln>
                  <a:noFill/>
                </a:ln>
                <a:effectLst/>
                <a:uLnTx/>
                <a:uFillTx/>
                <a:latin typeface="Arial"/>
                <a:ea typeface="+mn-ea"/>
                <a:cs typeface="Arial"/>
              </a:rPr>
              <a:t>ince</a:t>
            </a:r>
            <a:r>
              <a:rPr kumimoji="0" sz="2000" b="0" i="1" u="none" strike="noStrike" kern="1200" cap="none" spc="0" normalizeH="0" baseline="0" noProof="0" dirty="0">
                <a:ln>
                  <a:noFill/>
                </a:ln>
                <a:effectLst/>
                <a:uLnTx/>
                <a:uFillTx/>
                <a:latin typeface="Arial"/>
                <a:ea typeface="+mn-ea"/>
                <a:cs typeface="Arial"/>
              </a:rPr>
              <a:t> </a:t>
            </a:r>
            <a:r>
              <a:rPr kumimoji="0" sz="2000" b="0" i="1" u="none" strike="noStrike" kern="1200" cap="none" spc="-5" normalizeH="0" baseline="0" noProof="0" dirty="0">
                <a:ln>
                  <a:noFill/>
                </a:ln>
                <a:effectLst/>
                <a:uLnTx/>
                <a:uFillTx/>
                <a:latin typeface="Arial"/>
                <a:ea typeface="+mn-ea"/>
                <a:cs typeface="Arial"/>
              </a:rPr>
              <a:t>January 2020, </a:t>
            </a:r>
            <a:r>
              <a:rPr kumimoji="0" sz="2000" b="0" i="1" u="none" strike="noStrike" kern="1200" cap="none" spc="0" normalizeH="0" baseline="0" noProof="0" dirty="0">
                <a:ln>
                  <a:noFill/>
                </a:ln>
                <a:effectLst/>
                <a:uLnTx/>
                <a:uFillTx/>
                <a:latin typeface="Arial"/>
                <a:ea typeface="+mn-ea"/>
                <a:cs typeface="Arial"/>
              </a:rPr>
              <a:t>WHO has published </a:t>
            </a:r>
            <a:r>
              <a:rPr kumimoji="0" sz="2000" b="0" i="1" u="none" strike="noStrike" kern="1200" cap="none" spc="-5" normalizeH="0" baseline="0" noProof="0" dirty="0">
                <a:ln>
                  <a:noFill/>
                </a:ln>
                <a:effectLst/>
                <a:uLnTx/>
                <a:uFillTx/>
                <a:latin typeface="Arial"/>
                <a:ea typeface="+mn-ea"/>
                <a:cs typeface="Arial"/>
              </a:rPr>
              <a:t>more than </a:t>
            </a:r>
            <a:r>
              <a:rPr kumimoji="0" sz="2000" b="0" i="1" u="none" strike="noStrike" kern="1200" cap="none" spc="0" normalizeH="0" baseline="0" noProof="0" dirty="0">
                <a:ln>
                  <a:noFill/>
                </a:ln>
                <a:effectLst/>
                <a:uLnTx/>
                <a:uFillTx/>
                <a:latin typeface="Arial"/>
                <a:ea typeface="+mn-ea"/>
                <a:cs typeface="Arial"/>
              </a:rPr>
              <a:t>100 </a:t>
            </a:r>
            <a:r>
              <a:rPr kumimoji="0" sz="2000" b="0" i="1" u="none" strike="noStrike" kern="1200" cap="none" spc="-5" normalizeH="0" baseline="0" noProof="0" dirty="0">
                <a:ln>
                  <a:noFill/>
                </a:ln>
                <a:effectLst/>
                <a:uLnTx/>
                <a:uFillTx/>
                <a:latin typeface="Arial"/>
                <a:ea typeface="+mn-ea"/>
                <a:cs typeface="Arial"/>
              </a:rPr>
              <a:t>documents </a:t>
            </a:r>
            <a:r>
              <a:rPr kumimoji="0" sz="2000" b="0" i="1" u="none" strike="noStrike" kern="1200" cap="none" spc="0" normalizeH="0" baseline="0" noProof="0" dirty="0">
                <a:ln>
                  <a:noFill/>
                </a:ln>
                <a:effectLst/>
                <a:uLnTx/>
                <a:uFillTx/>
                <a:latin typeface="Arial"/>
                <a:ea typeface="+mn-ea"/>
                <a:cs typeface="Arial"/>
              </a:rPr>
              <a:t>about </a:t>
            </a:r>
            <a:r>
              <a:rPr kumimoji="0" sz="2000" b="0" i="1" u="none" strike="noStrike" kern="1200" cap="none" spc="-5" normalizeH="0" baseline="0" noProof="0" dirty="0">
                <a:ln>
                  <a:noFill/>
                </a:ln>
                <a:effectLst/>
                <a:uLnTx/>
                <a:uFillTx/>
                <a:latin typeface="Arial"/>
                <a:ea typeface="+mn-ea"/>
                <a:cs typeface="Arial"/>
              </a:rPr>
              <a:t>COVID-19. Of these, more</a:t>
            </a:r>
            <a:r>
              <a:rPr lang="en-US" sz="2000" i="1" spc="-5" dirty="0">
                <a:latin typeface="Arial"/>
                <a:cs typeface="Arial"/>
              </a:rPr>
              <a:t> </a:t>
            </a:r>
            <a:r>
              <a:rPr kumimoji="0" sz="2000" b="0" i="1" u="none" strike="noStrike" kern="1200" cap="none" spc="-5" normalizeH="0" baseline="0" noProof="0" dirty="0">
                <a:ln>
                  <a:noFill/>
                </a:ln>
                <a:effectLst/>
                <a:uLnTx/>
                <a:uFillTx/>
                <a:latin typeface="Arial"/>
                <a:ea typeface="+mn-ea"/>
                <a:cs typeface="Arial"/>
              </a:rPr>
              <a:t> than </a:t>
            </a:r>
            <a:r>
              <a:rPr kumimoji="0" sz="2000" b="0" i="1" u="none" strike="noStrike" kern="1200" cap="none" spc="0" normalizeH="0" baseline="0" noProof="0" dirty="0">
                <a:ln>
                  <a:noFill/>
                </a:ln>
                <a:effectLst/>
                <a:uLnTx/>
                <a:uFillTx/>
                <a:latin typeface="Arial"/>
                <a:ea typeface="+mn-ea"/>
                <a:cs typeface="Arial"/>
              </a:rPr>
              <a:t>half </a:t>
            </a:r>
            <a:r>
              <a:rPr kumimoji="0" sz="2000" b="0" i="1" u="none" strike="noStrike" kern="1200" cap="none" spc="-5" normalizeH="0" baseline="0" noProof="0" dirty="0">
                <a:ln>
                  <a:noFill/>
                </a:ln>
                <a:effectLst/>
                <a:uLnTx/>
                <a:uFillTx/>
                <a:latin typeface="Arial"/>
                <a:ea typeface="+mn-ea"/>
                <a:cs typeface="Arial"/>
              </a:rPr>
              <a:t>are </a:t>
            </a:r>
            <a:r>
              <a:rPr kumimoji="0" sz="2000" b="0" i="1" u="none" strike="noStrike" kern="1200" cap="none" spc="0" normalizeH="0" baseline="0" noProof="0" dirty="0">
                <a:ln>
                  <a:noFill/>
                </a:ln>
                <a:effectLst/>
                <a:uLnTx/>
                <a:uFillTx/>
                <a:latin typeface="Arial"/>
                <a:ea typeface="+mn-ea"/>
                <a:cs typeface="Arial"/>
              </a:rPr>
              <a:t>detailed </a:t>
            </a:r>
            <a:r>
              <a:rPr kumimoji="0" sz="2000" b="0" i="1" u="none" strike="noStrike" kern="1200" cap="none" spc="-5" normalizeH="0" baseline="0" noProof="0" dirty="0">
                <a:ln>
                  <a:noFill/>
                </a:ln>
                <a:effectLst/>
                <a:uLnTx/>
                <a:uFillTx/>
                <a:latin typeface="Arial"/>
                <a:cs typeface="Arial"/>
                <a:hlinkClick r:id="rId3"/>
              </a:rPr>
              <a:t>technical </a:t>
            </a:r>
            <a:r>
              <a:rPr kumimoji="0" sz="2000" b="0" i="1" u="none" strike="noStrike" kern="1200" cap="none" spc="0" normalizeH="0" baseline="0" noProof="0" dirty="0">
                <a:ln>
                  <a:noFill/>
                </a:ln>
                <a:effectLst/>
                <a:uLnTx/>
                <a:uFillTx/>
                <a:latin typeface="Arial"/>
                <a:cs typeface="Arial"/>
                <a:hlinkClick r:id="rId3"/>
              </a:rPr>
              <a:t>guidance</a:t>
            </a:r>
            <a:r>
              <a:rPr lang="en-US" sz="2000" i="1" dirty="0">
                <a:latin typeface="Arial"/>
                <a:cs typeface="Arial"/>
                <a:hlinkClick r:id="rId3"/>
              </a:rPr>
              <a:t> </a:t>
            </a:r>
            <a:r>
              <a:rPr lang="en-US" sz="2000" i="1" dirty="0">
                <a:latin typeface="Arial"/>
                <a:cs typeface="Arial"/>
              </a:rPr>
              <a:t>on how to:</a:t>
            </a:r>
            <a:endParaRPr lang="en-US" sz="2000" i="1" spc="-5" dirty="0">
              <a:latin typeface="Arial"/>
              <a:cs typeface="Arial"/>
            </a:endParaRPr>
          </a:p>
          <a:p>
            <a:pPr marL="355600" marR="5080" indent="-342900" algn="just">
              <a:buFont typeface="Arial"/>
              <a:buChar char="•"/>
              <a:defRPr/>
            </a:pPr>
            <a:r>
              <a:rPr kumimoji="0" sz="2000" b="0" i="1" u="none" strike="noStrike" kern="1200" cap="none" spc="-5" normalizeH="0" baseline="0" noProof="0" dirty="0">
                <a:ln>
                  <a:noFill/>
                </a:ln>
                <a:effectLst/>
                <a:uLnTx/>
                <a:uFillTx/>
                <a:latin typeface="Arial"/>
                <a:ea typeface="+mn-ea"/>
                <a:cs typeface="Arial"/>
              </a:rPr>
              <a:t>find </a:t>
            </a:r>
            <a:r>
              <a:rPr kumimoji="0" sz="2000" b="0" i="1" u="none" strike="noStrike" kern="1200" cap="none" spc="0" normalizeH="0" baseline="0" noProof="0" dirty="0">
                <a:ln>
                  <a:noFill/>
                </a:ln>
                <a:effectLst/>
                <a:uLnTx/>
                <a:uFillTx/>
                <a:latin typeface="Arial"/>
                <a:ea typeface="+mn-ea"/>
                <a:cs typeface="Arial"/>
              </a:rPr>
              <a:t>and </a:t>
            </a:r>
            <a:r>
              <a:rPr kumimoji="0" sz="2000" b="0" i="1" u="none" strike="noStrike" kern="1200" cap="none" spc="-5" normalizeH="0" baseline="0" noProof="0" dirty="0">
                <a:ln>
                  <a:noFill/>
                </a:ln>
                <a:effectLst/>
                <a:uLnTx/>
                <a:uFillTx/>
                <a:latin typeface="Arial"/>
                <a:ea typeface="+mn-ea"/>
                <a:cs typeface="Arial"/>
              </a:rPr>
              <a:t>test </a:t>
            </a:r>
            <a:r>
              <a:rPr kumimoji="0" sz="2000" b="0" i="1" u="none" strike="noStrike" kern="1200" cap="none" spc="0" normalizeH="0" baseline="0" noProof="0" dirty="0">
                <a:ln>
                  <a:noFill/>
                </a:ln>
                <a:effectLst/>
                <a:uLnTx/>
                <a:uFillTx/>
                <a:latin typeface="Arial"/>
                <a:ea typeface="+mn-ea"/>
                <a:cs typeface="Arial"/>
              </a:rPr>
              <a:t>cases,</a:t>
            </a:r>
            <a:r>
              <a:rPr lang="en-US" sz="2000" i="1" dirty="0">
                <a:latin typeface="Arial"/>
                <a:cs typeface="Arial"/>
              </a:rPr>
              <a:t> </a:t>
            </a:r>
            <a:endParaRPr lang="en-US" sz="2000" i="1" spc="-5" dirty="0">
              <a:latin typeface="Arial"/>
              <a:cs typeface="Arial"/>
            </a:endParaRPr>
          </a:p>
          <a:p>
            <a:pPr marL="355600" marR="5080" indent="-342900" algn="just">
              <a:buFont typeface="Arial"/>
              <a:buChar char="•"/>
              <a:defRPr/>
            </a:pPr>
            <a:r>
              <a:rPr lang="en-US" sz="2000" i="1" dirty="0">
                <a:latin typeface="Arial"/>
                <a:cs typeface="Arial"/>
              </a:rPr>
              <a:t>provide</a:t>
            </a:r>
            <a:r>
              <a:rPr kumimoji="0" sz="2000" b="0" i="1" u="none" strike="noStrike" kern="1200" cap="none" spc="0" normalizeH="0" baseline="0" noProof="0" dirty="0">
                <a:ln>
                  <a:noFill/>
                </a:ln>
                <a:effectLst/>
                <a:uLnTx/>
                <a:uFillTx/>
                <a:latin typeface="Arial"/>
                <a:ea typeface="+mn-ea"/>
                <a:cs typeface="Arial"/>
              </a:rPr>
              <a:t> </a:t>
            </a:r>
            <a:r>
              <a:rPr kumimoji="0" sz="2000" b="0" i="1" u="none" strike="noStrike" kern="1200" cap="none" spc="-5" normalizeH="0" baseline="0" noProof="0" dirty="0">
                <a:ln>
                  <a:noFill/>
                </a:ln>
                <a:effectLst/>
                <a:uLnTx/>
                <a:uFillTx/>
                <a:latin typeface="Arial"/>
                <a:ea typeface="+mn-ea"/>
                <a:cs typeface="Arial"/>
              </a:rPr>
              <a:t>safe </a:t>
            </a:r>
            <a:r>
              <a:rPr kumimoji="0" sz="2000" b="0" i="1" u="none" strike="noStrike" kern="1200" cap="none" spc="0" normalizeH="0" baseline="0" noProof="0" dirty="0">
                <a:ln>
                  <a:noFill/>
                </a:ln>
                <a:effectLst/>
                <a:uLnTx/>
                <a:uFillTx/>
                <a:latin typeface="Arial"/>
                <a:ea typeface="+mn-ea"/>
                <a:cs typeface="Arial"/>
              </a:rPr>
              <a:t>and</a:t>
            </a:r>
            <a:r>
              <a:rPr lang="en-US" sz="2000" i="1" dirty="0">
                <a:latin typeface="Arial"/>
                <a:cs typeface="Arial"/>
              </a:rPr>
              <a:t> </a:t>
            </a:r>
            <a:r>
              <a:rPr kumimoji="0" sz="2000" b="0" i="1" u="none" strike="noStrike" kern="1200" cap="none" spc="0" normalizeH="0" baseline="0" noProof="0" dirty="0">
                <a:ln>
                  <a:noFill/>
                </a:ln>
                <a:effectLst/>
                <a:uLnTx/>
                <a:uFillTx/>
                <a:latin typeface="Arial"/>
                <a:ea typeface="+mn-ea"/>
                <a:cs typeface="Arial"/>
              </a:rPr>
              <a:t> </a:t>
            </a:r>
            <a:r>
              <a:rPr kumimoji="0" sz="2000" b="0" i="1" u="none" strike="noStrike" kern="1200" cap="none" spc="-5" normalizeH="0" baseline="0" noProof="0" dirty="0">
                <a:ln>
                  <a:noFill/>
                </a:ln>
                <a:effectLst/>
                <a:uLnTx/>
                <a:uFillTx/>
                <a:latin typeface="Arial"/>
                <a:ea typeface="+mn-ea"/>
                <a:cs typeface="Arial"/>
              </a:rPr>
              <a:t>appropriate care for </a:t>
            </a:r>
            <a:r>
              <a:rPr kumimoji="0" sz="2000" b="0" i="1" u="none" strike="noStrike" kern="1200" cap="none" spc="0" normalizeH="0" baseline="0" noProof="0" dirty="0">
                <a:ln>
                  <a:noFill/>
                </a:ln>
                <a:effectLst/>
                <a:uLnTx/>
                <a:uFillTx/>
                <a:latin typeface="Arial"/>
                <a:ea typeface="+mn-ea"/>
                <a:cs typeface="Arial"/>
              </a:rPr>
              <a:t>people depending </a:t>
            </a:r>
            <a:r>
              <a:rPr lang="en-US" sz="2000" i="1" dirty="0">
                <a:latin typeface="Arial"/>
                <a:cs typeface="Arial"/>
              </a:rPr>
              <a:t>on </a:t>
            </a:r>
            <a:r>
              <a:rPr lang="en-US" sz="2000" i="1" spc="-5" dirty="0">
                <a:latin typeface="Arial"/>
                <a:cs typeface="Arial"/>
              </a:rPr>
              <a:t>the severity </a:t>
            </a:r>
            <a:r>
              <a:rPr lang="en-US" sz="2000" i="1" dirty="0">
                <a:latin typeface="Arial"/>
                <a:cs typeface="Arial"/>
              </a:rPr>
              <a:t>of </a:t>
            </a:r>
            <a:r>
              <a:rPr lang="en-US" sz="2000" i="1" spc="-5" dirty="0">
                <a:latin typeface="Arial"/>
                <a:cs typeface="Arial"/>
              </a:rPr>
              <a:t>their </a:t>
            </a:r>
            <a:r>
              <a:rPr lang="en-US" sz="2000" i="1" dirty="0">
                <a:latin typeface="Arial"/>
                <a:cs typeface="Arial"/>
              </a:rPr>
              <a:t>illness, </a:t>
            </a:r>
            <a:endParaRPr lang="en-US" sz="2000" i="1" spc="-5" dirty="0">
              <a:latin typeface="Arial"/>
              <a:cs typeface="Arial"/>
            </a:endParaRPr>
          </a:p>
          <a:p>
            <a:pPr marL="355600" marR="5080" indent="-342900" algn="just">
              <a:buFont typeface="Arial"/>
              <a:buChar char="•"/>
              <a:defRPr/>
            </a:pPr>
            <a:r>
              <a:rPr lang="en-US" sz="2000" i="1" spc="-5" dirty="0">
                <a:latin typeface="Arial"/>
                <a:cs typeface="Arial"/>
              </a:rPr>
              <a:t>trace</a:t>
            </a:r>
            <a:r>
              <a:rPr kumimoji="0" sz="2000" b="0" i="1" u="none" strike="noStrike" kern="1200" cap="none" spc="-5" normalizeH="0" baseline="0" noProof="0" dirty="0">
                <a:ln>
                  <a:noFill/>
                </a:ln>
                <a:effectLst/>
                <a:uLnTx/>
                <a:uFillTx/>
                <a:latin typeface="Arial"/>
                <a:ea typeface="+mn-ea"/>
                <a:cs typeface="Arial"/>
              </a:rPr>
              <a:t> </a:t>
            </a:r>
            <a:r>
              <a:rPr kumimoji="0" sz="2000" b="0" i="1" u="none" strike="noStrike" kern="1200" cap="none" spc="0" normalizeH="0" baseline="0" noProof="0" dirty="0">
                <a:ln>
                  <a:noFill/>
                </a:ln>
                <a:effectLst/>
                <a:uLnTx/>
                <a:uFillTx/>
                <a:latin typeface="Arial"/>
                <a:ea typeface="+mn-ea"/>
                <a:cs typeface="Arial"/>
              </a:rPr>
              <a:t>and </a:t>
            </a:r>
            <a:r>
              <a:rPr kumimoji="0" sz="2000" b="0" i="1" u="none" strike="noStrike" kern="1200" cap="none" spc="-5" normalizeH="0" baseline="0" noProof="0" dirty="0">
                <a:ln>
                  <a:noFill/>
                </a:ln>
                <a:effectLst/>
                <a:uLnTx/>
                <a:uFillTx/>
                <a:latin typeface="Arial"/>
                <a:ea typeface="+mn-ea"/>
                <a:cs typeface="Arial"/>
              </a:rPr>
              <a:t>quarantine</a:t>
            </a:r>
            <a:r>
              <a:rPr lang="en-US" sz="2000" i="1" spc="-5" dirty="0">
                <a:latin typeface="Arial"/>
                <a:cs typeface="Arial"/>
              </a:rPr>
              <a:t> </a:t>
            </a:r>
            <a:r>
              <a:rPr kumimoji="0" sz="2000" b="0" i="1" u="none" strike="noStrike" kern="1200" cap="none" spc="-5" normalizeH="0" baseline="0" noProof="0" dirty="0">
                <a:ln>
                  <a:noFill/>
                </a:ln>
                <a:effectLst/>
                <a:uLnTx/>
                <a:uFillTx/>
                <a:latin typeface="Arial"/>
                <a:ea typeface="+mn-ea"/>
                <a:cs typeface="Arial"/>
              </a:rPr>
              <a:t> contacts, </a:t>
            </a:r>
            <a:endParaRPr lang="en-US" sz="2000" i="1" spc="-5" dirty="0">
              <a:latin typeface="Arial"/>
              <a:cs typeface="Arial"/>
            </a:endParaRPr>
          </a:p>
          <a:p>
            <a:pPr marL="355600" marR="5080" indent="-342900" algn="just">
              <a:buFont typeface="Arial"/>
              <a:buChar char="•"/>
              <a:defRPr/>
            </a:pPr>
            <a:r>
              <a:rPr lang="en-US" sz="2000" i="1" spc="-5" dirty="0">
                <a:latin typeface="Arial"/>
                <a:cs typeface="Arial"/>
              </a:rPr>
              <a:t>prevent</a:t>
            </a:r>
            <a:r>
              <a:rPr kumimoji="0" sz="2000" b="0" i="1" u="none" strike="noStrike" kern="1200" cap="none" spc="-5" normalizeH="0" baseline="0" noProof="0" dirty="0">
                <a:ln>
                  <a:noFill/>
                </a:ln>
                <a:effectLst/>
                <a:uLnTx/>
                <a:uFillTx/>
                <a:latin typeface="Arial"/>
                <a:ea typeface="+mn-ea"/>
                <a:cs typeface="Arial"/>
              </a:rPr>
              <a:t> transmission from </a:t>
            </a:r>
            <a:r>
              <a:rPr kumimoji="0" sz="2000" b="0" i="1" u="none" strike="noStrike" kern="1200" cap="none" spc="0" normalizeH="0" baseline="0" noProof="0" dirty="0">
                <a:ln>
                  <a:noFill/>
                </a:ln>
                <a:effectLst/>
                <a:uLnTx/>
                <a:uFillTx/>
                <a:latin typeface="Arial"/>
                <a:ea typeface="+mn-ea"/>
                <a:cs typeface="Arial"/>
              </a:rPr>
              <a:t>one </a:t>
            </a:r>
            <a:r>
              <a:rPr kumimoji="0" sz="2000" b="0" i="1" u="none" strike="noStrike" kern="1200" cap="none" spc="-5" normalizeH="0" baseline="0" noProof="0" dirty="0">
                <a:ln>
                  <a:noFill/>
                </a:ln>
                <a:effectLst/>
                <a:uLnTx/>
                <a:uFillTx/>
                <a:latin typeface="Arial"/>
                <a:ea typeface="+mn-ea"/>
                <a:cs typeface="Arial"/>
              </a:rPr>
              <a:t>person to another, </a:t>
            </a:r>
            <a:endParaRPr lang="en-US" sz="2000" i="1" spc="-5" dirty="0">
              <a:latin typeface="Arial"/>
              <a:cs typeface="Arial"/>
            </a:endParaRPr>
          </a:p>
          <a:p>
            <a:pPr marL="355600" marR="5080" indent="-342900" algn="just">
              <a:buFont typeface="Arial"/>
              <a:buChar char="•"/>
              <a:defRPr/>
            </a:pPr>
            <a:r>
              <a:rPr lang="en-US" sz="2000" i="1" spc="-5" dirty="0">
                <a:latin typeface="Arial"/>
                <a:cs typeface="Arial"/>
              </a:rPr>
              <a:t>protect</a:t>
            </a:r>
            <a:r>
              <a:rPr kumimoji="0" sz="2000" b="0" i="1" u="none" strike="noStrike" kern="1200" cap="none" spc="-5" normalizeH="0" baseline="0" noProof="0" dirty="0">
                <a:ln>
                  <a:noFill/>
                </a:ln>
                <a:effectLst/>
                <a:uLnTx/>
                <a:uFillTx/>
                <a:latin typeface="Arial"/>
                <a:ea typeface="+mn-ea"/>
                <a:cs typeface="Arial"/>
              </a:rPr>
              <a:t> health </a:t>
            </a:r>
            <a:r>
              <a:rPr lang="en-US" sz="2000" i="1" spc="-5" dirty="0">
                <a:latin typeface="Arial"/>
                <a:cs typeface="Arial"/>
              </a:rPr>
              <a:t>workers</a:t>
            </a:r>
            <a:r>
              <a:rPr kumimoji="0" sz="2000" b="0" i="1" u="none" strike="noStrike" kern="1200" cap="none" spc="-5" normalizeH="0" baseline="0" noProof="0" dirty="0">
                <a:ln>
                  <a:noFill/>
                </a:ln>
                <a:effectLst/>
                <a:uLnTx/>
                <a:uFillTx/>
                <a:latin typeface="Arial"/>
                <a:ea typeface="+mn-ea"/>
                <a:cs typeface="Arial"/>
              </a:rPr>
              <a:t>,</a:t>
            </a:r>
            <a:r>
              <a:rPr lang="en-US" sz="2000" i="1" spc="-5" dirty="0">
                <a:latin typeface="Arial"/>
                <a:cs typeface="Arial"/>
              </a:rPr>
              <a:t> </a:t>
            </a:r>
            <a:r>
              <a:rPr kumimoji="0" sz="2000" b="0" i="1" u="none" strike="noStrike" kern="1200" cap="none" spc="-5" normalizeH="0" baseline="0" noProof="0" dirty="0">
                <a:ln>
                  <a:noFill/>
                </a:ln>
                <a:effectLst/>
                <a:uLnTx/>
                <a:uFillTx/>
                <a:latin typeface="Arial"/>
                <a:ea typeface="+mn-ea"/>
                <a:cs typeface="Arial"/>
              </a:rPr>
              <a:t> </a:t>
            </a:r>
            <a:r>
              <a:rPr kumimoji="0" sz="2000" b="0" i="1" u="none" strike="noStrike" kern="1200" cap="none" spc="0" normalizeH="0" baseline="0" noProof="0" dirty="0">
                <a:ln>
                  <a:noFill/>
                </a:ln>
                <a:effectLst/>
                <a:uLnTx/>
                <a:uFillTx/>
                <a:latin typeface="Arial"/>
                <a:ea typeface="+mn-ea"/>
                <a:cs typeface="Arial"/>
              </a:rPr>
              <a:t>and</a:t>
            </a:r>
            <a:r>
              <a:rPr lang="en-US" sz="2000" i="1" dirty="0">
                <a:latin typeface="Arial"/>
                <a:cs typeface="Arial"/>
              </a:rPr>
              <a:t> </a:t>
            </a:r>
            <a:endParaRPr lang="en-US" sz="2000" i="1" spc="-5" dirty="0">
              <a:latin typeface="Arial"/>
              <a:cs typeface="Arial"/>
            </a:endParaRPr>
          </a:p>
          <a:p>
            <a:pPr marL="355600" marR="5080" indent="-342900" algn="just">
              <a:buFont typeface="Arial"/>
              <a:buChar char="•"/>
              <a:defRPr/>
            </a:pPr>
            <a:r>
              <a:rPr lang="en-US" sz="2000" i="1" dirty="0">
                <a:latin typeface="Arial"/>
                <a:cs typeface="Arial"/>
              </a:rPr>
              <a:t>help</a:t>
            </a:r>
            <a:r>
              <a:rPr kumimoji="0" sz="2000" b="0" i="1" u="none" strike="noStrike" kern="1200" cap="none" spc="0" normalizeH="0" baseline="0" noProof="0" dirty="0">
                <a:ln>
                  <a:noFill/>
                </a:ln>
                <a:effectLst/>
                <a:uLnTx/>
                <a:uFillTx/>
                <a:latin typeface="Arial"/>
                <a:ea typeface="+mn-ea"/>
                <a:cs typeface="Arial"/>
              </a:rPr>
              <a:t> </a:t>
            </a:r>
            <a:r>
              <a:rPr kumimoji="0" sz="2000" b="0" i="1" u="none" strike="noStrike" kern="1200" cap="none" spc="-5" normalizeH="0" baseline="0" noProof="0" dirty="0">
                <a:ln>
                  <a:noFill/>
                </a:ln>
                <a:effectLst/>
                <a:uLnTx/>
                <a:uFillTx/>
                <a:latin typeface="Arial"/>
                <a:ea typeface="+mn-ea"/>
                <a:cs typeface="Arial"/>
              </a:rPr>
              <a:t>communities to respond</a:t>
            </a:r>
            <a:r>
              <a:rPr kumimoji="0" sz="2000" b="0" i="1" u="none" strike="noStrike" kern="1200" cap="none" spc="-50" normalizeH="0" baseline="0" noProof="0" dirty="0">
                <a:ln>
                  <a:noFill/>
                </a:ln>
                <a:effectLst/>
                <a:uLnTx/>
                <a:uFillTx/>
                <a:latin typeface="Arial"/>
                <a:ea typeface="+mn-ea"/>
                <a:cs typeface="Arial"/>
              </a:rPr>
              <a:t> </a:t>
            </a:r>
            <a:r>
              <a:rPr kumimoji="0" sz="2000" b="0" i="1" u="none" strike="noStrike" kern="1200" cap="none" spc="-5" normalizeH="0" baseline="0" noProof="0" dirty="0">
                <a:ln>
                  <a:noFill/>
                </a:ln>
                <a:effectLst/>
                <a:uLnTx/>
                <a:uFillTx/>
                <a:latin typeface="Arial"/>
                <a:ea typeface="+mn-ea"/>
                <a:cs typeface="Arial"/>
              </a:rPr>
              <a:t>appropriately.</a:t>
            </a:r>
            <a:endParaRPr lang="en-US" sz="2000" b="0" i="1" u="none" strike="noStrike" kern="1200" cap="none" spc="-5" normalizeH="0" baseline="0" noProof="0" dirty="0">
              <a:ln>
                <a:noFill/>
              </a:ln>
              <a:effectLst/>
              <a:uLnTx/>
              <a:uFillTx/>
              <a:latin typeface="Arial"/>
              <a:cs typeface="Arial"/>
            </a:endParaRPr>
          </a:p>
          <a:p>
            <a:pPr marL="12700" marR="5080" lvl="0" indent="0" algn="just"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Arial"/>
              <a:ea typeface="+mn-ea"/>
              <a:cs typeface="Arial"/>
            </a:endParaRPr>
          </a:p>
        </p:txBody>
      </p:sp>
      <p:pic>
        <p:nvPicPr>
          <p:cNvPr id="5" name="Picture 4">
            <a:extLst>
              <a:ext uri="{FF2B5EF4-FFF2-40B4-BE49-F238E27FC236}">
                <a16:creationId xmlns:a16="http://schemas.microsoft.com/office/drawing/2014/main" id="{67F4174D-B483-4056-8D4C-B4319788D2B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097202" y="2511335"/>
            <a:ext cx="5863279" cy="3604178"/>
          </a:xfrm>
          <a:prstGeom prst="rect">
            <a:avLst/>
          </a:prstGeom>
        </p:spPr>
      </p:pic>
      <p:sp>
        <p:nvSpPr>
          <p:cNvPr id="6" name="Rectangle 5">
            <a:extLst>
              <a:ext uri="{FF2B5EF4-FFF2-40B4-BE49-F238E27FC236}">
                <a16:creationId xmlns:a16="http://schemas.microsoft.com/office/drawing/2014/main" id="{C2468288-ECC5-41C3-B8A8-71B4F041AD70}"/>
              </a:ext>
            </a:extLst>
          </p:cNvPr>
          <p:cNvSpPr/>
          <p:nvPr/>
        </p:nvSpPr>
        <p:spPr>
          <a:xfrm>
            <a:off x="381000" y="1524000"/>
            <a:ext cx="11429999" cy="707886"/>
          </a:xfrm>
          <a:prstGeom prst="rect">
            <a:avLst/>
          </a:prstGeom>
        </p:spPr>
        <p:txBody>
          <a:bodyPr wrap="square">
            <a:spAutoFit/>
          </a:bodyPr>
          <a:lstStyle/>
          <a:p>
            <a:pPr marL="12700" marR="5080" lvl="0" indent="0" algn="just"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5" normalizeH="0" baseline="0" noProof="0">
                <a:ln>
                  <a:noFill/>
                </a:ln>
                <a:solidFill>
                  <a:prstClr val="black"/>
                </a:solidFill>
                <a:effectLst/>
                <a:uLnTx/>
                <a:uFillTx/>
                <a:latin typeface="Arial"/>
                <a:ea typeface="+mn-ea"/>
                <a:cs typeface="Arial"/>
              </a:rPr>
              <a:t>During health emergencies </a:t>
            </a:r>
            <a:r>
              <a:rPr kumimoji="0" lang="en-US" sz="2000" b="0" i="1" u="none" strike="noStrike" kern="1200" cap="none" spc="0" normalizeH="0" baseline="0" noProof="0">
                <a:ln>
                  <a:noFill/>
                </a:ln>
                <a:solidFill>
                  <a:prstClr val="black"/>
                </a:solidFill>
                <a:effectLst/>
                <a:uLnTx/>
                <a:uFillTx/>
                <a:latin typeface="Arial"/>
                <a:ea typeface="+mn-ea"/>
                <a:cs typeface="Arial"/>
              </a:rPr>
              <a:t>like </a:t>
            </a:r>
            <a:r>
              <a:rPr kumimoji="0" lang="en-US" sz="2000" b="0" i="1" u="none" strike="noStrike" kern="1200" cap="none" spc="-5" normalizeH="0" baseline="0" noProof="0">
                <a:ln>
                  <a:noFill/>
                </a:ln>
                <a:solidFill>
                  <a:prstClr val="black"/>
                </a:solidFill>
                <a:effectLst/>
                <a:uLnTx/>
                <a:uFillTx/>
                <a:latin typeface="Arial"/>
                <a:ea typeface="+mn-ea"/>
                <a:cs typeface="Arial"/>
              </a:rPr>
              <a:t>the COVID-19 </a:t>
            </a:r>
            <a:r>
              <a:rPr kumimoji="0" lang="en-US" sz="2000" b="0" i="1" u="none" strike="noStrike" kern="1200" cap="none" spc="0" normalizeH="0" baseline="0" noProof="0">
                <a:ln>
                  <a:noFill/>
                </a:ln>
                <a:solidFill>
                  <a:prstClr val="black"/>
                </a:solidFill>
                <a:effectLst/>
                <a:uLnTx/>
                <a:uFillTx/>
                <a:latin typeface="Arial"/>
                <a:ea typeface="+mn-ea"/>
                <a:cs typeface="Arial"/>
              </a:rPr>
              <a:t>pandemic, one of </a:t>
            </a:r>
            <a:r>
              <a:rPr kumimoji="0" lang="en-US" sz="2000" b="0" i="1" u="none" strike="noStrike" kern="1200" cap="none" spc="-5" normalizeH="0" baseline="0" noProof="0">
                <a:ln>
                  <a:noFill/>
                </a:ln>
                <a:solidFill>
                  <a:prstClr val="black"/>
                </a:solidFill>
                <a:effectLst/>
                <a:uLnTx/>
                <a:uFillTx/>
                <a:latin typeface="Arial"/>
                <a:ea typeface="+mn-ea"/>
                <a:cs typeface="Arial"/>
              </a:rPr>
              <a:t>WHO’s most vital </a:t>
            </a:r>
            <a:r>
              <a:rPr kumimoji="0" lang="en-US" sz="2000" b="0" i="1" u="none" strike="noStrike" kern="1200" cap="none" spc="0" normalizeH="0" baseline="0" noProof="0">
                <a:ln>
                  <a:noFill/>
                </a:ln>
                <a:solidFill>
                  <a:prstClr val="black"/>
                </a:solidFill>
                <a:effectLst/>
                <a:uLnTx/>
                <a:uFillTx/>
                <a:latin typeface="Arial"/>
                <a:ea typeface="+mn-ea"/>
                <a:cs typeface="Arial"/>
              </a:rPr>
              <a:t>roles is </a:t>
            </a:r>
            <a:r>
              <a:rPr kumimoji="0" lang="en-US" sz="2000" b="0" i="1" u="none" strike="noStrike" kern="1200" cap="none" spc="-5" normalizeH="0" baseline="0" noProof="0">
                <a:ln>
                  <a:noFill/>
                </a:ln>
                <a:solidFill>
                  <a:prstClr val="black"/>
                </a:solidFill>
                <a:effectLst/>
                <a:uLnTx/>
                <a:uFillTx/>
                <a:latin typeface="Arial"/>
                <a:ea typeface="+mn-ea"/>
                <a:cs typeface="Arial"/>
              </a:rPr>
              <a:t>to gather  data </a:t>
            </a:r>
            <a:r>
              <a:rPr kumimoji="0" lang="en-US" sz="2000" b="0" i="1" u="none" strike="noStrike" kern="1200" cap="none" spc="0" normalizeH="0" baseline="0" noProof="0">
                <a:ln>
                  <a:noFill/>
                </a:ln>
                <a:solidFill>
                  <a:prstClr val="black"/>
                </a:solidFill>
                <a:effectLst/>
                <a:uLnTx/>
                <a:uFillTx/>
                <a:latin typeface="Arial"/>
                <a:ea typeface="+mn-ea"/>
                <a:cs typeface="Arial"/>
              </a:rPr>
              <a:t>and </a:t>
            </a:r>
            <a:r>
              <a:rPr kumimoji="0" lang="en-US" sz="2000" b="0" i="1" u="none" strike="noStrike" kern="1200" cap="none" spc="-5" normalizeH="0" baseline="0" noProof="0">
                <a:ln>
                  <a:noFill/>
                </a:ln>
                <a:solidFill>
                  <a:prstClr val="black"/>
                </a:solidFill>
                <a:effectLst/>
                <a:uLnTx/>
                <a:uFillTx/>
                <a:latin typeface="Arial"/>
                <a:ea typeface="+mn-ea"/>
                <a:cs typeface="Arial"/>
              </a:rPr>
              <a:t>research from around the world, evaluate it, </a:t>
            </a:r>
            <a:r>
              <a:rPr kumimoji="0" lang="en-US" sz="2000" b="0" i="1" u="none" strike="noStrike" kern="1200" cap="none" spc="0" normalizeH="0" baseline="0" noProof="0">
                <a:ln>
                  <a:noFill/>
                </a:ln>
                <a:solidFill>
                  <a:prstClr val="black"/>
                </a:solidFill>
                <a:effectLst/>
                <a:uLnTx/>
                <a:uFillTx/>
                <a:latin typeface="Arial"/>
                <a:ea typeface="+mn-ea"/>
                <a:cs typeface="Arial"/>
              </a:rPr>
              <a:t>and </a:t>
            </a:r>
            <a:r>
              <a:rPr kumimoji="0" lang="en-US" sz="2000" b="0" i="1" u="none" strike="noStrike" kern="1200" cap="none" spc="-5" normalizeH="0" baseline="0" noProof="0">
                <a:ln>
                  <a:noFill/>
                </a:ln>
                <a:solidFill>
                  <a:prstClr val="black"/>
                </a:solidFill>
                <a:effectLst/>
                <a:uLnTx/>
                <a:uFillTx/>
                <a:latin typeface="Arial"/>
                <a:ea typeface="+mn-ea"/>
                <a:cs typeface="Arial"/>
              </a:rPr>
              <a:t>then </a:t>
            </a:r>
            <a:r>
              <a:rPr kumimoji="0" lang="en-US" sz="2000" b="0" i="1" u="none" strike="noStrike" kern="1200" cap="none" spc="0" normalizeH="0" baseline="0" noProof="0">
                <a:ln>
                  <a:noFill/>
                </a:ln>
                <a:solidFill>
                  <a:prstClr val="black"/>
                </a:solidFill>
                <a:effectLst/>
                <a:uLnTx/>
                <a:uFillTx/>
                <a:latin typeface="Arial"/>
                <a:ea typeface="+mn-ea"/>
                <a:cs typeface="Arial"/>
              </a:rPr>
              <a:t>advise </a:t>
            </a:r>
            <a:r>
              <a:rPr kumimoji="0" lang="en-US" sz="2000" b="0" i="1" u="none" strike="noStrike" kern="1200" cap="none" spc="-5" normalizeH="0" baseline="0" noProof="0">
                <a:ln>
                  <a:noFill/>
                </a:ln>
                <a:solidFill>
                  <a:prstClr val="black"/>
                </a:solidFill>
                <a:effectLst/>
                <a:uLnTx/>
                <a:uFillTx/>
                <a:latin typeface="Arial"/>
                <a:ea typeface="+mn-ea"/>
                <a:cs typeface="Arial"/>
              </a:rPr>
              <a:t>countries </a:t>
            </a:r>
            <a:r>
              <a:rPr kumimoji="0" lang="en-US" sz="2000" b="0" i="1" u="none" strike="noStrike" kern="1200" cap="none" spc="0" normalizeH="0" baseline="0" noProof="0">
                <a:ln>
                  <a:noFill/>
                </a:ln>
                <a:solidFill>
                  <a:prstClr val="black"/>
                </a:solidFill>
                <a:effectLst/>
                <a:uLnTx/>
                <a:uFillTx/>
                <a:latin typeface="Arial"/>
                <a:ea typeface="+mn-ea"/>
                <a:cs typeface="Arial"/>
              </a:rPr>
              <a:t>on how </a:t>
            </a:r>
            <a:r>
              <a:rPr kumimoji="0" lang="en-US" sz="2000" b="0" i="1" u="none" strike="noStrike" kern="1200" cap="none" spc="-5" normalizeH="0" baseline="0" noProof="0">
                <a:ln>
                  <a:noFill/>
                </a:ln>
                <a:solidFill>
                  <a:prstClr val="black"/>
                </a:solidFill>
                <a:effectLst/>
                <a:uLnTx/>
                <a:uFillTx/>
                <a:latin typeface="Arial"/>
                <a:ea typeface="+mn-ea"/>
                <a:cs typeface="Arial"/>
              </a:rPr>
              <a:t>to</a:t>
            </a:r>
            <a:r>
              <a:rPr kumimoji="0" lang="en-US" sz="2000" b="0" i="1" u="none" strike="noStrike" kern="1200" cap="none" spc="-30" normalizeH="0" baseline="0" noProof="0">
                <a:ln>
                  <a:noFill/>
                </a:ln>
                <a:solidFill>
                  <a:prstClr val="black"/>
                </a:solidFill>
                <a:effectLst/>
                <a:uLnTx/>
                <a:uFillTx/>
                <a:latin typeface="Arial"/>
                <a:ea typeface="+mn-ea"/>
                <a:cs typeface="Arial"/>
              </a:rPr>
              <a:t> </a:t>
            </a:r>
            <a:r>
              <a:rPr kumimoji="0" lang="en-US" sz="2000" b="0" i="1" u="none" strike="noStrike" kern="1200" cap="none" spc="-5" normalizeH="0" baseline="0" noProof="0">
                <a:ln>
                  <a:noFill/>
                </a:ln>
                <a:solidFill>
                  <a:prstClr val="black"/>
                </a:solidFill>
                <a:effectLst/>
                <a:uLnTx/>
                <a:uFillTx/>
                <a:latin typeface="Arial"/>
                <a:ea typeface="+mn-ea"/>
                <a:cs typeface="Arial"/>
              </a:rPr>
              <a:t>respond.</a:t>
            </a:r>
            <a:endParaRPr kumimoji="0" lang="en-US" sz="2000" b="0" i="0" u="none" strike="noStrike" kern="1200" cap="none" spc="0" normalizeH="0" baseline="0" noProof="0">
              <a:ln>
                <a:noFill/>
              </a:ln>
              <a:solidFill>
                <a:prstClr val="black"/>
              </a:solidFill>
              <a:effectLst/>
              <a:uLnTx/>
              <a:uFillTx/>
              <a:latin typeface="Arial"/>
              <a:ea typeface="+mn-ea"/>
              <a:cs typeface="Arial"/>
            </a:endParaRPr>
          </a:p>
        </p:txBody>
      </p:sp>
      <p:sp>
        <p:nvSpPr>
          <p:cNvPr id="7" name="Rectangle 6">
            <a:extLst>
              <a:ext uri="{FF2B5EF4-FFF2-40B4-BE49-F238E27FC236}">
                <a16:creationId xmlns:a16="http://schemas.microsoft.com/office/drawing/2014/main" id="{2F1501F3-15E2-42C1-A8A4-BCC3789D981B}"/>
              </a:ext>
            </a:extLst>
          </p:cNvPr>
          <p:cNvSpPr/>
          <p:nvPr/>
        </p:nvSpPr>
        <p:spPr>
          <a:xfrm>
            <a:off x="1676400" y="721331"/>
            <a:ext cx="8686800" cy="523220"/>
          </a:xfrm>
          <a:prstGeom prst="rect">
            <a:avLst/>
          </a:prstGeom>
        </p:spPr>
        <p:txBody>
          <a:bodyPr wrap="square">
            <a:spAutoFit/>
          </a:bodyPr>
          <a:lstStyle/>
          <a:p>
            <a:pPr marL="12700" marR="0" lvl="0" indent="0" algn="just" defTabSz="914400" rtl="0" eaLnBrk="1" fontAlgn="auto" latinLnBrk="0" hangingPunct="1">
              <a:lnSpc>
                <a:spcPct val="100000"/>
              </a:lnSpc>
              <a:spcBef>
                <a:spcPts val="100"/>
              </a:spcBef>
              <a:spcAft>
                <a:spcPts val="0"/>
              </a:spcAft>
              <a:buClrTx/>
              <a:buSzTx/>
              <a:buFontTx/>
              <a:buNone/>
              <a:tabLst/>
              <a:defRPr/>
            </a:pPr>
            <a:r>
              <a:rPr kumimoji="0" lang="en-US" sz="2800" b="1" i="0" u="none" strike="noStrike" kern="1200" cap="none" spc="-5" normalizeH="0" baseline="0" noProof="0">
                <a:ln>
                  <a:noFill/>
                </a:ln>
                <a:solidFill>
                  <a:srgbClr val="005D85"/>
                </a:solidFill>
                <a:effectLst/>
                <a:uLnTx/>
                <a:uFillTx/>
                <a:latin typeface="Arial"/>
                <a:ea typeface="+mn-ea"/>
                <a:cs typeface="Arial"/>
              </a:rPr>
              <a:t>WHO, providing </a:t>
            </a:r>
            <a:r>
              <a:rPr kumimoji="0" lang="en-US" sz="2800" b="1" i="0" u="none" strike="noStrike" kern="1200" cap="none" spc="0" normalizeH="0" baseline="0" noProof="0">
                <a:ln>
                  <a:noFill/>
                </a:ln>
                <a:solidFill>
                  <a:srgbClr val="005D85"/>
                </a:solidFill>
                <a:effectLst/>
                <a:uLnTx/>
                <a:uFillTx/>
                <a:latin typeface="Arial"/>
                <a:ea typeface="+mn-ea"/>
                <a:cs typeface="Arial"/>
              </a:rPr>
              <a:t>up to date, accurate</a:t>
            </a:r>
            <a:r>
              <a:rPr kumimoji="0" lang="en-US" sz="2800" b="1" i="0" u="none" strike="noStrike" kern="1200" cap="none" spc="-5" normalizeH="0" baseline="0" noProof="0">
                <a:ln>
                  <a:noFill/>
                </a:ln>
                <a:solidFill>
                  <a:srgbClr val="005D85"/>
                </a:solidFill>
                <a:effectLst/>
                <a:uLnTx/>
                <a:uFillTx/>
                <a:latin typeface="Arial"/>
                <a:ea typeface="+mn-ea"/>
                <a:cs typeface="Arial"/>
              </a:rPr>
              <a:t> </a:t>
            </a:r>
            <a:r>
              <a:rPr kumimoji="0" lang="en-US" sz="2800" b="1" i="0" u="none" strike="noStrike" kern="1200" cap="none" spc="0" normalizeH="0" baseline="0" noProof="0">
                <a:ln>
                  <a:noFill/>
                </a:ln>
                <a:solidFill>
                  <a:srgbClr val="005D85"/>
                </a:solidFill>
                <a:effectLst/>
                <a:uLnTx/>
                <a:uFillTx/>
                <a:latin typeface="Arial"/>
                <a:ea typeface="+mn-ea"/>
                <a:cs typeface="Arial"/>
              </a:rPr>
              <a:t>advice</a:t>
            </a:r>
            <a:endParaRPr kumimoji="0" lang="en-US" sz="2800" b="0" i="0" u="none" strike="noStrike" kern="1200" cap="none" spc="0" normalizeH="0" baseline="0" noProof="0">
              <a:ln>
                <a:noFill/>
              </a:ln>
              <a:solidFill>
                <a:prstClr val="black"/>
              </a:solidFill>
              <a:effectLst/>
              <a:uLnTx/>
              <a:uFillTx/>
              <a:latin typeface="Arial"/>
              <a:ea typeface="+mn-ea"/>
              <a:cs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r>
              <a:rPr lang="en-US"/>
              <a:t>Break</a:t>
            </a: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en-US" sz="3600" b="1">
                <a:solidFill>
                  <a:schemeClr val="accent1"/>
                </a:solidFill>
              </a:rPr>
              <a:t>Coffee Break </a:t>
            </a:r>
            <a:br>
              <a:rPr lang="en-US" sz="3600" b="1">
                <a:solidFill>
                  <a:schemeClr val="accent1"/>
                </a:solidFill>
              </a:rPr>
            </a:br>
            <a:r>
              <a:rPr lang="en-US" sz="3600" b="1">
                <a:solidFill>
                  <a:schemeClr val="accent1"/>
                </a:solidFill>
              </a:rPr>
              <a:t>(15min)</a:t>
            </a:r>
          </a:p>
        </p:txBody>
      </p:sp>
      <p:pic>
        <p:nvPicPr>
          <p:cNvPr id="8" name="Content Placeholder 6" descr="A close up of a coffee cup sitting on a table&#10;&#10;Description automatically generated">
            <a:extLst>
              <a:ext uri="{FF2B5EF4-FFF2-40B4-BE49-F238E27FC236}">
                <a16:creationId xmlns:a16="http://schemas.microsoft.com/office/drawing/2014/main" id="{40D55979-E3C8-4FF8-8E59-A1BD7A07A87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Tree>
    <p:extLst>
      <p:ext uri="{BB962C8B-B14F-4D97-AF65-F5344CB8AC3E}">
        <p14:creationId xmlns:p14="http://schemas.microsoft.com/office/powerpoint/2010/main" val="2303228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en-US"/>
              <a:t>Action Plan</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en-US" smtClean="0"/>
              <a:t>21 December 2020</a:t>
            </a:fld>
            <a:endParaRPr lang="en-US"/>
          </a:p>
        </p:txBody>
      </p:sp>
      <p:pic>
        <p:nvPicPr>
          <p:cNvPr id="5" name="Picture 4">
            <a:extLst>
              <a:ext uri="{FF2B5EF4-FFF2-40B4-BE49-F238E27FC236}">
                <a16:creationId xmlns:a16="http://schemas.microsoft.com/office/drawing/2014/main" id="{191160E5-625D-4340-B7C6-749B9B9DC69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780" y="1591319"/>
            <a:ext cx="3633701" cy="3675362"/>
          </a:xfrm>
          <a:prstGeom prst="rect">
            <a:avLst/>
          </a:prstGeom>
        </p:spPr>
      </p:pic>
      <p:pic>
        <p:nvPicPr>
          <p:cNvPr id="20" name="Picture 19">
            <a:extLst>
              <a:ext uri="{FF2B5EF4-FFF2-40B4-BE49-F238E27FC236}">
                <a16:creationId xmlns:a16="http://schemas.microsoft.com/office/drawing/2014/main" id="{F7E3BC02-E4EF-4331-AE3E-414EB8D48D1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70240" y="1315990"/>
            <a:ext cx="7944256" cy="4327360"/>
          </a:xfrm>
          <a:prstGeom prst="rect">
            <a:avLst/>
          </a:prstGeom>
        </p:spPr>
      </p:pic>
      <p:grpSp>
        <p:nvGrpSpPr>
          <p:cNvPr id="21" name="Group 20">
            <a:extLst>
              <a:ext uri="{FF2B5EF4-FFF2-40B4-BE49-F238E27FC236}">
                <a16:creationId xmlns:a16="http://schemas.microsoft.com/office/drawing/2014/main" id="{7B2A816A-70D3-48BC-BE06-C4284701AC98}"/>
              </a:ext>
            </a:extLst>
          </p:cNvPr>
          <p:cNvGrpSpPr/>
          <p:nvPr/>
        </p:nvGrpSpPr>
        <p:grpSpPr>
          <a:xfrm>
            <a:off x="1445420" y="5643350"/>
            <a:ext cx="2020803" cy="749356"/>
            <a:chOff x="9978391" y="5342554"/>
            <a:chExt cx="2020803" cy="749356"/>
          </a:xfrm>
        </p:grpSpPr>
        <p:pic>
          <p:nvPicPr>
            <p:cNvPr id="22" name="Picture 21">
              <a:extLst>
                <a:ext uri="{FF2B5EF4-FFF2-40B4-BE49-F238E27FC236}">
                  <a16:creationId xmlns:a16="http://schemas.microsoft.com/office/drawing/2014/main" id="{51F79309-2284-4C6C-8B8E-00FB51F645F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23" name="TextBox 22">
              <a:extLst>
                <a:ext uri="{FF2B5EF4-FFF2-40B4-BE49-F238E27FC236}">
                  <a16:creationId xmlns:a16="http://schemas.microsoft.com/office/drawing/2014/main" id="{6FFD4572-B504-4819-B475-93A622443C5B}"/>
                </a:ext>
              </a:extLst>
            </p:cNvPr>
            <p:cNvSpPr txBox="1"/>
            <p:nvPr/>
          </p:nvSpPr>
          <p:spPr>
            <a:xfrm>
              <a:off x="10668380" y="5522976"/>
              <a:ext cx="1330814" cy="461665"/>
            </a:xfrm>
            <a:prstGeom prst="rect">
              <a:avLst/>
            </a:prstGeom>
            <a:noFill/>
          </p:spPr>
          <p:txBody>
            <a:bodyPr wrap="none" rtlCol="0">
              <a:spAutoFit/>
            </a:bodyPr>
            <a:lstStyle/>
            <a:p>
              <a:pPr algn="l">
                <a:spcBef>
                  <a:spcPts val="700"/>
                </a:spcBef>
                <a:buClr>
                  <a:srgbClr val="DD8047"/>
                </a:buClr>
                <a:buSzPct val="60000"/>
              </a:pPr>
              <a:r>
                <a:rPr lang="en-US" sz="2400" b="1">
                  <a:solidFill>
                    <a:srgbClr val="0070C0"/>
                  </a:solidFill>
                  <a:latin typeface="+mj-lt"/>
                  <a:cs typeface="Calibri" panose="020F0502020204030204" pitchFamily="34" charset="0"/>
                </a:rPr>
                <a:t>45 mins</a:t>
              </a:r>
            </a:p>
          </p:txBody>
        </p:sp>
      </p:grpSp>
    </p:spTree>
    <p:extLst>
      <p:ext uri="{BB962C8B-B14F-4D97-AF65-F5344CB8AC3E}">
        <p14:creationId xmlns:p14="http://schemas.microsoft.com/office/powerpoint/2010/main" val="3263521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en-US"/>
              <a:t>Consolidation</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en-US" smtClean="0"/>
              <a:t>21 December 2020</a:t>
            </a:fld>
            <a:endParaRPr lang="en-US"/>
          </a:p>
        </p:txBody>
      </p:sp>
      <p:pic>
        <p:nvPicPr>
          <p:cNvPr id="10" name="Picture 9">
            <a:extLst>
              <a:ext uri="{FF2B5EF4-FFF2-40B4-BE49-F238E27FC236}">
                <a16:creationId xmlns:a16="http://schemas.microsoft.com/office/drawing/2014/main" id="{E1AD7759-B5A2-482F-A7FD-AD82059F221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89357" y="1292037"/>
            <a:ext cx="3760096" cy="2048183"/>
          </a:xfrm>
          <a:prstGeom prst="rect">
            <a:avLst/>
          </a:prstGeom>
        </p:spPr>
      </p:pic>
      <p:pic>
        <p:nvPicPr>
          <p:cNvPr id="11" name="Picture 10">
            <a:extLst>
              <a:ext uri="{FF2B5EF4-FFF2-40B4-BE49-F238E27FC236}">
                <a16:creationId xmlns:a16="http://schemas.microsoft.com/office/drawing/2014/main" id="{6AAE8E30-4541-49CC-95C0-A89E91DC80E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42040" y="2036660"/>
            <a:ext cx="3760096" cy="2048183"/>
          </a:xfrm>
          <a:prstGeom prst="rect">
            <a:avLst/>
          </a:prstGeom>
        </p:spPr>
      </p:pic>
      <p:pic>
        <p:nvPicPr>
          <p:cNvPr id="12" name="Picture 11">
            <a:extLst>
              <a:ext uri="{FF2B5EF4-FFF2-40B4-BE49-F238E27FC236}">
                <a16:creationId xmlns:a16="http://schemas.microsoft.com/office/drawing/2014/main" id="{15DD8DEF-FCD3-4AC2-B786-898C4ED788A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54969" y="2595596"/>
            <a:ext cx="3760096" cy="2048183"/>
          </a:xfrm>
          <a:prstGeom prst="rect">
            <a:avLst/>
          </a:prstGeom>
        </p:spPr>
      </p:pic>
      <p:grpSp>
        <p:nvGrpSpPr>
          <p:cNvPr id="7" name="Group 6">
            <a:extLst>
              <a:ext uri="{FF2B5EF4-FFF2-40B4-BE49-F238E27FC236}">
                <a16:creationId xmlns:a16="http://schemas.microsoft.com/office/drawing/2014/main" id="{E37DF190-F297-45EC-B433-64AC834D5A26}"/>
              </a:ext>
            </a:extLst>
          </p:cNvPr>
          <p:cNvGrpSpPr/>
          <p:nvPr/>
        </p:nvGrpSpPr>
        <p:grpSpPr>
          <a:xfrm>
            <a:off x="678504" y="4945260"/>
            <a:ext cx="2020803" cy="749356"/>
            <a:chOff x="9978391" y="5342554"/>
            <a:chExt cx="2020803" cy="749356"/>
          </a:xfrm>
        </p:grpSpPr>
        <p:pic>
          <p:nvPicPr>
            <p:cNvPr id="8" name="Picture 7">
              <a:extLst>
                <a:ext uri="{FF2B5EF4-FFF2-40B4-BE49-F238E27FC236}">
                  <a16:creationId xmlns:a16="http://schemas.microsoft.com/office/drawing/2014/main" id="{C614304C-A7EA-4578-8E40-94ABCD34CB8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9" name="TextBox 8">
              <a:extLst>
                <a:ext uri="{FF2B5EF4-FFF2-40B4-BE49-F238E27FC236}">
                  <a16:creationId xmlns:a16="http://schemas.microsoft.com/office/drawing/2014/main" id="{F9E4F5A6-CB41-4DFC-9600-8007F7806DFC}"/>
                </a:ext>
              </a:extLst>
            </p:cNvPr>
            <p:cNvSpPr txBox="1"/>
            <p:nvPr/>
          </p:nvSpPr>
          <p:spPr>
            <a:xfrm>
              <a:off x="10668380" y="5522976"/>
              <a:ext cx="1330814" cy="461665"/>
            </a:xfrm>
            <a:prstGeom prst="rect">
              <a:avLst/>
            </a:prstGeom>
            <a:noFill/>
          </p:spPr>
          <p:txBody>
            <a:bodyPr wrap="none" rtlCol="0">
              <a:spAutoFit/>
            </a:bodyPr>
            <a:lstStyle/>
            <a:p>
              <a:pPr algn="l">
                <a:spcBef>
                  <a:spcPts val="700"/>
                </a:spcBef>
                <a:buClr>
                  <a:srgbClr val="DD8047"/>
                </a:buClr>
                <a:buSzPct val="60000"/>
              </a:pPr>
              <a:r>
                <a:rPr lang="en-US" sz="2400" b="1">
                  <a:solidFill>
                    <a:srgbClr val="0070C0"/>
                  </a:solidFill>
                  <a:latin typeface="+mj-lt"/>
                  <a:cs typeface="Calibri" panose="020F0502020204030204" pitchFamily="34" charset="0"/>
                </a:rPr>
                <a:t>30 mins</a:t>
              </a:r>
            </a:p>
          </p:txBody>
        </p:sp>
      </p:grpSp>
      <p:sp>
        <p:nvSpPr>
          <p:cNvPr id="3" name="Rectangle 2">
            <a:extLst>
              <a:ext uri="{FF2B5EF4-FFF2-40B4-BE49-F238E27FC236}">
                <a16:creationId xmlns:a16="http://schemas.microsoft.com/office/drawing/2014/main" id="{0F5CBAFC-14AC-4912-A02E-552DF9CA1875}"/>
              </a:ext>
            </a:extLst>
          </p:cNvPr>
          <p:cNvSpPr/>
          <p:nvPr/>
        </p:nvSpPr>
        <p:spPr>
          <a:xfrm>
            <a:off x="329166" y="2064557"/>
            <a:ext cx="4133850" cy="1569660"/>
          </a:xfrm>
          <a:prstGeom prst="rect">
            <a:avLst/>
          </a:prstGeom>
        </p:spPr>
        <p:txBody>
          <a:bodyPr wrap="square">
            <a:spAutoFit/>
          </a:bodyPr>
          <a:lstStyle/>
          <a:p>
            <a:r>
              <a:rPr lang="en-US" sz="2400" dirty="0"/>
              <a:t>"Each group rapporteur to provide a 5 minutes summary of the findings of the group."</a:t>
            </a:r>
            <a:endParaRPr lang="en-GB" sz="2400" dirty="0"/>
          </a:p>
        </p:txBody>
      </p:sp>
    </p:spTree>
    <p:extLst>
      <p:ext uri="{BB962C8B-B14F-4D97-AF65-F5344CB8AC3E}">
        <p14:creationId xmlns:p14="http://schemas.microsoft.com/office/powerpoint/2010/main" val="5785922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en-US"/>
              <a:t>Participants’ feedback form</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en-US" smtClean="0"/>
              <a:t>21 December 2020</a:t>
            </a:fld>
            <a:endParaRPr lang="en-US"/>
          </a:p>
        </p:txBody>
      </p:sp>
      <p:pic>
        <p:nvPicPr>
          <p:cNvPr id="3" name="Picture 2">
            <a:extLst>
              <a:ext uri="{FF2B5EF4-FFF2-40B4-BE49-F238E27FC236}">
                <a16:creationId xmlns:a16="http://schemas.microsoft.com/office/drawing/2014/main" id="{AB918967-1504-466D-B993-22C06F9618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19772" y="1062607"/>
            <a:ext cx="3884491" cy="51545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C62B40BA-F069-46EB-80AD-1DA680739316}"/>
              </a:ext>
            </a:extLst>
          </p:cNvPr>
          <p:cNvSpPr/>
          <p:nvPr/>
        </p:nvSpPr>
        <p:spPr>
          <a:xfrm>
            <a:off x="6172765" y="2184611"/>
            <a:ext cx="4799463" cy="1815882"/>
          </a:xfrm>
          <a:prstGeom prst="rect">
            <a:avLst/>
          </a:prstGeom>
        </p:spPr>
        <p:txBody>
          <a:bodyPr wrap="square">
            <a:spAutoFit/>
          </a:bodyPr>
          <a:lstStyle/>
          <a:p>
            <a:pPr>
              <a:spcAft>
                <a:spcPts val="800"/>
              </a:spcAft>
            </a:pPr>
            <a:r>
              <a:rPr lang="en-US" sz="2800" i="1">
                <a:latin typeface="Arial" panose="020B0604020202020204" pitchFamily="34" charset="0"/>
                <a:ea typeface="Calibri" panose="020F0502020204030204" pitchFamily="34" charset="0"/>
              </a:rPr>
              <a:t>Your </a:t>
            </a:r>
            <a:r>
              <a:rPr lang="en-US" sz="2800" i="1">
                <a:latin typeface="Arial" panose="020B0604020202020204" pitchFamily="34" charset="0"/>
                <a:ea typeface="Calibri" panose="020F0502020204030204" pitchFamily="34" charset="0"/>
                <a:hlinkClick r:id="rId4"/>
              </a:rPr>
              <a:t>feedback</a:t>
            </a:r>
            <a:r>
              <a:rPr lang="en-US" sz="2800" i="1">
                <a:latin typeface="Arial" panose="020B0604020202020204" pitchFamily="34" charset="0"/>
                <a:ea typeface="Calibri" panose="020F0502020204030204" pitchFamily="34" charset="0"/>
              </a:rPr>
              <a:t> will assist us to maintain and improve the quality and relevance of future simulation exercises.</a:t>
            </a:r>
            <a:endParaRPr lang="en-US" sz="3200">
              <a:effectLst/>
              <a:latin typeface="Arial" panose="020B0604020202020204" pitchFamily="34" charset="0"/>
              <a:ea typeface="Calibri" panose="020F0502020204030204" pitchFamily="34" charset="0"/>
            </a:endParaRPr>
          </a:p>
        </p:txBody>
      </p:sp>
      <p:grpSp>
        <p:nvGrpSpPr>
          <p:cNvPr id="9" name="Group 8">
            <a:extLst>
              <a:ext uri="{FF2B5EF4-FFF2-40B4-BE49-F238E27FC236}">
                <a16:creationId xmlns:a16="http://schemas.microsoft.com/office/drawing/2014/main" id="{2B3E6510-CC81-4105-9D35-20E4BF56DD55}"/>
              </a:ext>
            </a:extLst>
          </p:cNvPr>
          <p:cNvGrpSpPr/>
          <p:nvPr/>
        </p:nvGrpSpPr>
        <p:grpSpPr>
          <a:xfrm>
            <a:off x="7730214" y="4687651"/>
            <a:ext cx="1849281" cy="749356"/>
            <a:chOff x="9978391" y="5342554"/>
            <a:chExt cx="1849281" cy="749356"/>
          </a:xfrm>
        </p:grpSpPr>
        <p:pic>
          <p:nvPicPr>
            <p:cNvPr id="13" name="Picture 12">
              <a:extLst>
                <a:ext uri="{FF2B5EF4-FFF2-40B4-BE49-F238E27FC236}">
                  <a16:creationId xmlns:a16="http://schemas.microsoft.com/office/drawing/2014/main" id="{973EC829-C3FA-4328-99AA-B40E0032AAF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4" name="TextBox 13">
              <a:extLst>
                <a:ext uri="{FF2B5EF4-FFF2-40B4-BE49-F238E27FC236}">
                  <a16:creationId xmlns:a16="http://schemas.microsoft.com/office/drawing/2014/main" id="{CC1F5717-065B-4919-AD00-736B6FD64B1C}"/>
                </a:ext>
              </a:extLst>
            </p:cNvPr>
            <p:cNvSpPr txBox="1"/>
            <p:nvPr/>
          </p:nvSpPr>
          <p:spPr>
            <a:xfrm>
              <a:off x="10668380" y="5522976"/>
              <a:ext cx="1159292" cy="461665"/>
            </a:xfrm>
            <a:prstGeom prst="rect">
              <a:avLst/>
            </a:prstGeom>
            <a:noFill/>
          </p:spPr>
          <p:txBody>
            <a:bodyPr wrap="none" rtlCol="0">
              <a:spAutoFit/>
            </a:bodyPr>
            <a:lstStyle/>
            <a:p>
              <a:pPr algn="l">
                <a:spcBef>
                  <a:spcPts val="700"/>
                </a:spcBef>
                <a:buClr>
                  <a:srgbClr val="DD8047"/>
                </a:buClr>
                <a:buSzPct val="60000"/>
              </a:pPr>
              <a:r>
                <a:rPr lang="en-US" sz="2400" b="1">
                  <a:solidFill>
                    <a:srgbClr val="0070C0"/>
                  </a:solidFill>
                  <a:latin typeface="+mj-lt"/>
                  <a:cs typeface="Calibri" panose="020F0502020204030204" pitchFamily="34" charset="0"/>
                </a:rPr>
                <a:t>5 mins</a:t>
              </a:r>
            </a:p>
          </p:txBody>
        </p:sp>
      </p:grpSp>
    </p:spTree>
    <p:extLst>
      <p:ext uri="{BB962C8B-B14F-4D97-AF65-F5344CB8AC3E}">
        <p14:creationId xmlns:p14="http://schemas.microsoft.com/office/powerpoint/2010/main" val="28015522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en-US"/>
              <a:t>Next steps and wrap up</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en-US" smtClean="0"/>
              <a:t>21 December 2020</a:t>
            </a:fld>
            <a:endParaRPr lang="en-US"/>
          </a:p>
        </p:txBody>
      </p:sp>
      <p:pic>
        <p:nvPicPr>
          <p:cNvPr id="7" name="Picture 6">
            <a:extLst>
              <a:ext uri="{FF2B5EF4-FFF2-40B4-BE49-F238E27FC236}">
                <a16:creationId xmlns:a16="http://schemas.microsoft.com/office/drawing/2014/main" id="{7200FD45-150F-4024-82DC-29A8CF80CB9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419557">
            <a:off x="1928217" y="1162881"/>
            <a:ext cx="7850404" cy="4500941"/>
          </a:xfrm>
          <a:prstGeom prst="rect">
            <a:avLst/>
          </a:prstGeom>
        </p:spPr>
      </p:pic>
      <p:sp>
        <p:nvSpPr>
          <p:cNvPr id="8" name="TextBox 7">
            <a:extLst>
              <a:ext uri="{FF2B5EF4-FFF2-40B4-BE49-F238E27FC236}">
                <a16:creationId xmlns:a16="http://schemas.microsoft.com/office/drawing/2014/main" id="{0E46B248-6FCC-4C4D-B5C7-8F13B04B80AF}"/>
              </a:ext>
            </a:extLst>
          </p:cNvPr>
          <p:cNvSpPr txBox="1"/>
          <p:nvPr/>
        </p:nvSpPr>
        <p:spPr>
          <a:xfrm>
            <a:off x="1878508" y="4578825"/>
            <a:ext cx="7949821" cy="646331"/>
          </a:xfrm>
          <a:prstGeom prst="rect">
            <a:avLst/>
          </a:prstGeom>
          <a:noFill/>
        </p:spPr>
        <p:txBody>
          <a:bodyPr wrap="square" rtlCol="0">
            <a:spAutoFit/>
          </a:bodyPr>
          <a:lstStyle/>
          <a:p>
            <a:pPr algn="ctr">
              <a:spcBef>
                <a:spcPts val="700"/>
              </a:spcBef>
              <a:buClr>
                <a:srgbClr val="DD8047"/>
              </a:buClr>
              <a:buSzPct val="60000"/>
            </a:pPr>
            <a:r>
              <a:rPr lang="en-US" sz="3600" b="1">
                <a:solidFill>
                  <a:srgbClr val="0070C0"/>
                </a:solidFill>
                <a:latin typeface="+mj-lt"/>
                <a:cs typeface="Calibri" panose="020F0502020204030204" pitchFamily="34" charset="0"/>
              </a:rPr>
              <a:t>NEXT STEPS</a:t>
            </a:r>
          </a:p>
        </p:txBody>
      </p:sp>
    </p:spTree>
    <p:extLst>
      <p:ext uri="{BB962C8B-B14F-4D97-AF65-F5344CB8AC3E}">
        <p14:creationId xmlns:p14="http://schemas.microsoft.com/office/powerpoint/2010/main" val="2979113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772BCF9-0B8D-4074-9436-701BDD2B6BFF}"/>
              </a:ext>
            </a:extLst>
          </p:cNvPr>
          <p:cNvSpPr/>
          <p:nvPr/>
        </p:nvSpPr>
        <p:spPr>
          <a:xfrm>
            <a:off x="0" y="3773606"/>
            <a:ext cx="12192000" cy="28933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ctr">
              <a:lnSpc>
                <a:spcPct val="150000"/>
              </a:lnSpc>
            </a:pPr>
            <a:r>
              <a:rPr lang="en-US" sz="2400" b="1">
                <a:solidFill>
                  <a:schemeClr val="bg1"/>
                </a:solidFill>
              </a:rPr>
              <a:t>WHO RESOURCES</a:t>
            </a:r>
          </a:p>
        </p:txBody>
      </p:sp>
      <p:sp>
        <p:nvSpPr>
          <p:cNvPr id="10" name="TextBox 9">
            <a:extLst>
              <a:ext uri="{FF2B5EF4-FFF2-40B4-BE49-F238E27FC236}">
                <a16:creationId xmlns:a16="http://schemas.microsoft.com/office/drawing/2014/main" id="{04F2AF43-6C07-4B87-BFC4-B1B98FDD4CAF}"/>
              </a:ext>
            </a:extLst>
          </p:cNvPr>
          <p:cNvSpPr txBox="1"/>
          <p:nvPr/>
        </p:nvSpPr>
        <p:spPr>
          <a:xfrm>
            <a:off x="0" y="-101525"/>
            <a:ext cx="12192000" cy="830997"/>
          </a:xfrm>
          <a:prstGeom prst="rect">
            <a:avLst/>
          </a:prstGeom>
          <a:noFill/>
        </p:spPr>
        <p:txBody>
          <a:bodyPr wrap="square" rtlCol="0">
            <a:spAutoFit/>
          </a:bodyPr>
          <a:lstStyle/>
          <a:p>
            <a:pPr algn="ctr">
              <a:spcBef>
                <a:spcPts val="700"/>
              </a:spcBef>
              <a:buClr>
                <a:srgbClr val="DD8047"/>
              </a:buClr>
              <a:buSzPct val="60000"/>
            </a:pPr>
            <a:r>
              <a:rPr lang="en-US" sz="4800" b="1">
                <a:solidFill>
                  <a:schemeClr val="bg1"/>
                </a:solidFill>
                <a:latin typeface="+mj-lt"/>
                <a:cs typeface="Calibri" panose="020F0502020204030204" pitchFamily="34" charset="0"/>
              </a:rPr>
              <a:t>THANK YOU!</a:t>
            </a:r>
          </a:p>
        </p:txBody>
      </p:sp>
      <p:sp>
        <p:nvSpPr>
          <p:cNvPr id="13" name="Rectangle: Rounded Corners 12">
            <a:extLst>
              <a:ext uri="{FF2B5EF4-FFF2-40B4-BE49-F238E27FC236}">
                <a16:creationId xmlns:a16="http://schemas.microsoft.com/office/drawing/2014/main" id="{C11B9C60-02FC-41E8-B2BE-53DD780C3CA3}"/>
              </a:ext>
            </a:extLst>
          </p:cNvPr>
          <p:cNvSpPr/>
          <p:nvPr/>
        </p:nvSpPr>
        <p:spPr>
          <a:xfrm>
            <a:off x="1239599"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algn="ctr"/>
            <a:r>
              <a:rPr lang="en-US" b="1"/>
              <a:t>WHO COVID-19</a:t>
            </a:r>
          </a:p>
          <a:p>
            <a:pPr algn="ctr"/>
            <a:r>
              <a:rPr lang="en-US" b="1"/>
              <a:t>Emergency webpage</a:t>
            </a:r>
          </a:p>
        </p:txBody>
      </p:sp>
      <p:pic>
        <p:nvPicPr>
          <p:cNvPr id="9" name="Picture 8">
            <a:hlinkClick r:id="rId3"/>
            <a:extLst>
              <a:ext uri="{FF2B5EF4-FFF2-40B4-BE49-F238E27FC236}">
                <a16:creationId xmlns:a16="http://schemas.microsoft.com/office/drawing/2014/main" id="{73E02E2C-30C2-49FA-8399-05DC2B895B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50782" y="5090038"/>
            <a:ext cx="1043875" cy="1063135"/>
          </a:xfrm>
          <a:prstGeom prst="rect">
            <a:avLst/>
          </a:prstGeom>
        </p:spPr>
      </p:pic>
      <p:sp>
        <p:nvSpPr>
          <p:cNvPr id="18" name="TextBox 17">
            <a:extLst>
              <a:ext uri="{FF2B5EF4-FFF2-40B4-BE49-F238E27FC236}">
                <a16:creationId xmlns:a16="http://schemas.microsoft.com/office/drawing/2014/main" id="{E23129EC-78FD-42DC-A2CC-588997984439}"/>
              </a:ext>
            </a:extLst>
          </p:cNvPr>
          <p:cNvSpPr txBox="1"/>
          <p:nvPr/>
        </p:nvSpPr>
        <p:spPr>
          <a:xfrm>
            <a:off x="1773272" y="6227799"/>
            <a:ext cx="1398895" cy="307777"/>
          </a:xfrm>
          <a:prstGeom prst="rect">
            <a:avLst/>
          </a:prstGeom>
          <a:noFill/>
        </p:spPr>
        <p:txBody>
          <a:bodyPr wrap="square" rtlCol="0">
            <a:spAutoFit/>
          </a:bodyPr>
          <a:lstStyle/>
          <a:p>
            <a:pPr algn="ctr">
              <a:spcBef>
                <a:spcPts val="700"/>
              </a:spcBef>
              <a:buClr>
                <a:srgbClr val="DD8047"/>
              </a:buClr>
              <a:buSzPct val="60000"/>
            </a:pPr>
            <a:r>
              <a:rPr lang="en-US" sz="1400" b="1">
                <a:solidFill>
                  <a:srgbClr val="0070C0"/>
                </a:solidFill>
                <a:latin typeface="+mj-lt"/>
                <a:cs typeface="Calibri" panose="020F0502020204030204" pitchFamily="34" charset="0"/>
              </a:rPr>
              <a:t>Scan or Click</a:t>
            </a:r>
          </a:p>
        </p:txBody>
      </p:sp>
      <p:sp>
        <p:nvSpPr>
          <p:cNvPr id="2" name="TextBox 1">
            <a:extLst>
              <a:ext uri="{FF2B5EF4-FFF2-40B4-BE49-F238E27FC236}">
                <a16:creationId xmlns:a16="http://schemas.microsoft.com/office/drawing/2014/main" id="{792C72D7-0DB3-47B6-ACCD-3268695FBC1A}"/>
              </a:ext>
            </a:extLst>
          </p:cNvPr>
          <p:cNvSpPr txBox="1"/>
          <p:nvPr/>
        </p:nvSpPr>
        <p:spPr>
          <a:xfrm>
            <a:off x="0" y="665919"/>
            <a:ext cx="12192000" cy="3152145"/>
          </a:xfrm>
          <a:prstGeom prst="rect">
            <a:avLst/>
          </a:prstGeom>
          <a:noFill/>
        </p:spPr>
        <p:txBody>
          <a:bodyPr wrap="square" lIns="91440" tIns="45720" rIns="91440" bIns="45720" rtlCol="0" anchor="t">
            <a:spAutoFit/>
          </a:bodyPr>
          <a:lstStyle/>
          <a:p>
            <a:pPr algn="ctr">
              <a:spcBef>
                <a:spcPts val="700"/>
              </a:spcBef>
              <a:buClr>
                <a:srgbClr val="DD8047"/>
              </a:buClr>
              <a:buSzPct val="60000"/>
            </a:pPr>
            <a:r>
              <a:rPr lang="en-US" sz="2400" b="1" dirty="0">
                <a:solidFill>
                  <a:srgbClr val="0070C0"/>
                </a:solidFill>
                <a:latin typeface="+mj-lt"/>
                <a:cs typeface="Calibri"/>
              </a:rPr>
              <a:t>For </a:t>
            </a:r>
            <a:r>
              <a:rPr lang="en-US" sz="2400" b="1" dirty="0" err="1">
                <a:solidFill>
                  <a:srgbClr val="0070C0"/>
                </a:solidFill>
                <a:latin typeface="+mj-lt"/>
                <a:cs typeface="Calibri"/>
              </a:rPr>
              <a:t>SimEx</a:t>
            </a:r>
            <a:r>
              <a:rPr lang="en-US" sz="2400" b="1" dirty="0">
                <a:solidFill>
                  <a:srgbClr val="0070C0"/>
                </a:solidFill>
                <a:latin typeface="+mj-lt"/>
                <a:cs typeface="Calibri"/>
              </a:rPr>
              <a:t> technical support,</a:t>
            </a:r>
          </a:p>
          <a:p>
            <a:pPr algn="ctr">
              <a:spcBef>
                <a:spcPts val="700"/>
              </a:spcBef>
              <a:buClr>
                <a:srgbClr val="DD8047"/>
              </a:buClr>
              <a:buSzPct val="60000"/>
            </a:pPr>
            <a:r>
              <a:rPr lang="en-US" sz="2400" b="1" dirty="0">
                <a:solidFill>
                  <a:srgbClr val="0070C0"/>
                </a:solidFill>
                <a:latin typeface="+mj-lt"/>
                <a:cs typeface="Calibri"/>
              </a:rPr>
              <a:t>please contact your WHO country office or regional office focal point:</a:t>
            </a:r>
          </a:p>
          <a:p>
            <a:pPr>
              <a:spcBef>
                <a:spcPts val="700"/>
              </a:spcBef>
              <a:buClr>
                <a:srgbClr val="DD8047"/>
              </a:buClr>
              <a:buSzPct val="60000"/>
            </a:pPr>
            <a:r>
              <a:rPr lang="en-US" sz="2000" b="1" dirty="0">
                <a:solidFill>
                  <a:srgbClr val="0070C0"/>
                </a:solidFill>
                <a:latin typeface="+mj-lt"/>
                <a:cs typeface="Calibri"/>
              </a:rPr>
              <a:t>				</a:t>
            </a:r>
            <a:r>
              <a:rPr lang="en-US" b="1" dirty="0">
                <a:solidFill>
                  <a:srgbClr val="0070C0"/>
                </a:solidFill>
                <a:latin typeface="+mj-lt"/>
                <a:cs typeface="Calibri"/>
              </a:rPr>
              <a:t>AFRO: 		</a:t>
            </a:r>
            <a:r>
              <a:rPr lang="en-US" b="1" dirty="0">
                <a:solidFill>
                  <a:srgbClr val="0070C0"/>
                </a:solidFill>
                <a:latin typeface="+mj-lt"/>
                <a:cs typeface="Calibri"/>
                <a:hlinkClick r:id="rId5"/>
              </a:rPr>
              <a:t>stephenm@who.int</a:t>
            </a:r>
            <a:r>
              <a:rPr lang="en-US" b="1" dirty="0">
                <a:solidFill>
                  <a:srgbClr val="0070C0"/>
                </a:solidFill>
                <a:latin typeface="+mj-lt"/>
                <a:cs typeface="Calibri"/>
              </a:rPr>
              <a:t>  </a:t>
            </a:r>
          </a:p>
          <a:p>
            <a:pPr>
              <a:spcBef>
                <a:spcPts val="700"/>
              </a:spcBef>
              <a:buClr>
                <a:srgbClr val="DD8047"/>
              </a:buClr>
              <a:buSzPct val="60000"/>
            </a:pPr>
            <a:r>
              <a:rPr lang="en-US" b="1" dirty="0">
                <a:solidFill>
                  <a:srgbClr val="0070C0"/>
                </a:solidFill>
                <a:latin typeface="+mj-lt"/>
                <a:cs typeface="Calibri"/>
              </a:rPr>
              <a:t>				EMRO: 		</a:t>
            </a:r>
            <a:r>
              <a:rPr lang="en-US" b="1" dirty="0">
                <a:solidFill>
                  <a:srgbClr val="0070C0"/>
                </a:solidFill>
                <a:latin typeface="+mj-lt"/>
                <a:cs typeface="Calibri"/>
                <a:hlinkClick r:id="rId6"/>
              </a:rPr>
              <a:t>samhourid@who.int</a:t>
            </a:r>
            <a:r>
              <a:rPr lang="en-US" b="1" dirty="0">
                <a:solidFill>
                  <a:srgbClr val="0070C0"/>
                </a:solidFill>
                <a:latin typeface="+mj-lt"/>
                <a:cs typeface="Calibri"/>
              </a:rPr>
              <a:t>  </a:t>
            </a:r>
            <a:endParaRPr lang="en-US" b="1" dirty="0">
              <a:solidFill>
                <a:srgbClr val="0070C0"/>
              </a:solidFill>
              <a:latin typeface="+mj-lt"/>
              <a:cs typeface="Calibri" panose="020F0502020204030204" pitchFamily="34" charset="0"/>
            </a:endParaRPr>
          </a:p>
          <a:p>
            <a:pPr>
              <a:spcBef>
                <a:spcPts val="700"/>
              </a:spcBef>
              <a:buClr>
                <a:srgbClr val="DD8047"/>
              </a:buClr>
              <a:buSzPct val="60000"/>
            </a:pPr>
            <a:r>
              <a:rPr lang="en-US" b="1" dirty="0">
                <a:solidFill>
                  <a:srgbClr val="0070C0"/>
                </a:solidFill>
                <a:latin typeface="+mj-lt"/>
                <a:cs typeface="Calibri"/>
              </a:rPr>
              <a:t>				EURO: 		</a:t>
            </a:r>
            <a:r>
              <a:rPr lang="en-US" b="1" dirty="0">
                <a:solidFill>
                  <a:srgbClr val="0070C0"/>
                </a:solidFill>
                <a:latin typeface="+mj-lt"/>
                <a:cs typeface="Calibri"/>
                <a:hlinkClick r:id="rId7"/>
              </a:rPr>
              <a:t>schmidtt@who.int</a:t>
            </a:r>
            <a:r>
              <a:rPr lang="en-US" b="1" dirty="0">
                <a:solidFill>
                  <a:srgbClr val="0070C0"/>
                </a:solidFill>
                <a:latin typeface="+mj-lt"/>
                <a:cs typeface="Calibri"/>
              </a:rPr>
              <a:t>; </a:t>
            </a:r>
            <a:r>
              <a:rPr lang="en-US" b="1" dirty="0">
                <a:solidFill>
                  <a:srgbClr val="0070C0"/>
                </a:solidFill>
                <a:latin typeface="+mj-lt"/>
                <a:cs typeface="Calibri"/>
                <a:hlinkClick r:id="rId8"/>
              </a:rPr>
              <a:t>rashforda@who.int</a:t>
            </a:r>
            <a:r>
              <a:rPr lang="en-US" b="1" dirty="0">
                <a:solidFill>
                  <a:srgbClr val="0070C0"/>
                </a:solidFill>
                <a:latin typeface="+mj-lt"/>
                <a:cs typeface="Calibri"/>
              </a:rPr>
              <a:t> </a:t>
            </a:r>
            <a:endParaRPr lang="en-US" b="1" dirty="0">
              <a:solidFill>
                <a:srgbClr val="0070C0"/>
              </a:solidFill>
              <a:latin typeface="+mj-lt"/>
              <a:cs typeface="Calibri" panose="020F0502020204030204" pitchFamily="34" charset="0"/>
            </a:endParaRPr>
          </a:p>
          <a:p>
            <a:pPr>
              <a:spcBef>
                <a:spcPts val="700"/>
              </a:spcBef>
              <a:buClr>
                <a:srgbClr val="DD8047"/>
              </a:buClr>
              <a:buSzPct val="60000"/>
            </a:pPr>
            <a:r>
              <a:rPr lang="en-US" b="1" dirty="0">
                <a:solidFill>
                  <a:srgbClr val="0070C0"/>
                </a:solidFill>
                <a:latin typeface="+mj-lt"/>
                <a:cs typeface="Calibri"/>
              </a:rPr>
              <a:t>				PAHO: 		</a:t>
            </a:r>
            <a:r>
              <a:rPr lang="en-US" b="1" dirty="0">
                <a:solidFill>
                  <a:srgbClr val="0070C0"/>
                </a:solidFill>
                <a:latin typeface="+mj-lt"/>
                <a:cs typeface="Calibri"/>
                <a:hlinkClick r:id="rId9"/>
              </a:rPr>
              <a:t>andragro@paho.org</a:t>
            </a:r>
            <a:r>
              <a:rPr lang="en-US" b="1" dirty="0">
                <a:solidFill>
                  <a:srgbClr val="0070C0"/>
                </a:solidFill>
                <a:latin typeface="+mj-lt"/>
                <a:cs typeface="Calibri"/>
              </a:rPr>
              <a:t> </a:t>
            </a:r>
            <a:endParaRPr lang="en-US" b="1" dirty="0">
              <a:solidFill>
                <a:srgbClr val="0070C0"/>
              </a:solidFill>
              <a:latin typeface="+mj-lt"/>
              <a:cs typeface="Calibri" panose="020F0502020204030204" pitchFamily="34" charset="0"/>
            </a:endParaRPr>
          </a:p>
          <a:p>
            <a:pPr>
              <a:spcBef>
                <a:spcPts val="700"/>
              </a:spcBef>
              <a:buClr>
                <a:srgbClr val="DD8047"/>
              </a:buClr>
              <a:buSzPct val="60000"/>
            </a:pPr>
            <a:r>
              <a:rPr lang="en-US" b="1" dirty="0">
                <a:solidFill>
                  <a:srgbClr val="0070C0"/>
                </a:solidFill>
                <a:latin typeface="+mj-lt"/>
                <a:cs typeface="Calibri"/>
              </a:rPr>
              <a:t>				SEARO: 	</a:t>
            </a:r>
            <a:r>
              <a:rPr lang="en-US" b="1" dirty="0">
                <a:ea typeface="+mn-lt"/>
                <a:cs typeface="+mn-lt"/>
                <a:hlinkClick r:id="rId10"/>
              </a:rPr>
              <a:t>katom@who.int</a:t>
            </a:r>
            <a:r>
              <a:rPr lang="en-US" b="1" dirty="0">
                <a:ea typeface="+mn-lt"/>
                <a:cs typeface="+mn-lt"/>
              </a:rPr>
              <a:t>; </a:t>
            </a:r>
            <a:r>
              <a:rPr lang="en-US" b="1" dirty="0">
                <a:solidFill>
                  <a:srgbClr val="0070C0"/>
                </a:solidFill>
                <a:ea typeface="+mn-lt"/>
                <a:cs typeface="Calibri"/>
                <a:hlinkClick r:id="rId11"/>
              </a:rPr>
              <a:t>htikem</a:t>
            </a:r>
            <a:r>
              <a:rPr lang="en-US" b="1" dirty="0">
                <a:solidFill>
                  <a:srgbClr val="0070C0"/>
                </a:solidFill>
                <a:latin typeface="+mj-lt"/>
                <a:cs typeface="Calibri"/>
                <a:hlinkClick r:id="rId11"/>
              </a:rPr>
              <a:t>@who.int</a:t>
            </a:r>
            <a:r>
              <a:rPr lang="en-US" b="1" dirty="0">
                <a:solidFill>
                  <a:srgbClr val="0070C0"/>
                </a:solidFill>
                <a:latin typeface="+mj-lt"/>
                <a:cs typeface="Calibri"/>
              </a:rPr>
              <a:t>  </a:t>
            </a:r>
            <a:endParaRPr lang="en-US" b="1" dirty="0">
              <a:solidFill>
                <a:srgbClr val="0070C0"/>
              </a:solidFill>
              <a:latin typeface="+mj-lt"/>
              <a:cs typeface="Calibri" panose="020F0502020204030204" pitchFamily="34" charset="0"/>
            </a:endParaRPr>
          </a:p>
          <a:p>
            <a:pPr>
              <a:spcBef>
                <a:spcPts val="700"/>
              </a:spcBef>
              <a:buClr>
                <a:srgbClr val="DD8047"/>
              </a:buClr>
              <a:buSzPct val="60000"/>
            </a:pPr>
            <a:r>
              <a:rPr lang="en-US" b="1" dirty="0">
                <a:solidFill>
                  <a:srgbClr val="0070C0"/>
                </a:solidFill>
                <a:latin typeface="+mj-lt"/>
                <a:cs typeface="Calibri"/>
              </a:rPr>
              <a:t>				WPRO: 		</a:t>
            </a:r>
            <a:r>
              <a:rPr lang="en-US" b="1" dirty="0">
                <a:solidFill>
                  <a:srgbClr val="0070C0"/>
                </a:solidFill>
                <a:latin typeface="+mj-lt"/>
                <a:cs typeface="Calibri"/>
                <a:hlinkClick r:id="rId12"/>
              </a:rPr>
              <a:t>eshofoniea@who.int</a:t>
            </a:r>
            <a:r>
              <a:rPr lang="en-US" b="1" dirty="0">
                <a:solidFill>
                  <a:srgbClr val="0070C0"/>
                </a:solidFill>
                <a:latin typeface="+mj-lt"/>
                <a:cs typeface="Calibri"/>
              </a:rPr>
              <a:t>;  </a:t>
            </a:r>
            <a:endParaRPr lang="en-GB" b="1" dirty="0">
              <a:solidFill>
                <a:srgbClr val="0070C0"/>
              </a:solidFill>
              <a:latin typeface="+mj-lt"/>
              <a:cs typeface="Calibri" panose="020F0502020204030204" pitchFamily="34" charset="0"/>
            </a:endParaRPr>
          </a:p>
        </p:txBody>
      </p:sp>
      <p:sp>
        <p:nvSpPr>
          <p:cNvPr id="15" name="Rectangle: Rounded Corners 14">
            <a:extLst>
              <a:ext uri="{FF2B5EF4-FFF2-40B4-BE49-F238E27FC236}">
                <a16:creationId xmlns:a16="http://schemas.microsoft.com/office/drawing/2014/main" id="{8C6D610C-26D0-4FA3-8062-200749C0C412}"/>
              </a:ext>
            </a:extLst>
          </p:cNvPr>
          <p:cNvSpPr/>
          <p:nvPr/>
        </p:nvSpPr>
        <p:spPr>
          <a:xfrm>
            <a:off x="4918924"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algn="ctr"/>
            <a:r>
              <a:rPr lang="en-US" b="1" dirty="0"/>
              <a:t>More information on COVID-19</a:t>
            </a:r>
          </a:p>
        </p:txBody>
      </p:sp>
      <p:pic>
        <p:nvPicPr>
          <p:cNvPr id="16" name="Picture 15">
            <a:hlinkClick r:id="rId13"/>
            <a:extLst>
              <a:ext uri="{FF2B5EF4-FFF2-40B4-BE49-F238E27FC236}">
                <a16:creationId xmlns:a16="http://schemas.microsoft.com/office/drawing/2014/main" id="{BD923BB1-F5AD-406F-BBD9-A8E464A1FDE4}"/>
              </a:ext>
            </a:extLst>
          </p:cNvPr>
          <p:cNvPicPr>
            <a:picLocks noChangeAspect="1"/>
          </p:cNvPicPr>
          <p:nvPr/>
        </p:nvPicPr>
        <p:blipFill>
          <a:blip r:embed="rId14" cstate="email">
            <a:alphaModFix/>
            <a:extLst>
              <a:ext uri="{28A0092B-C50C-407E-A947-70E740481C1C}">
                <a14:useLocalDpi xmlns:a14="http://schemas.microsoft.com/office/drawing/2010/main"/>
              </a:ext>
            </a:extLst>
          </a:blip>
          <a:stretch>
            <a:fillRect/>
          </a:stretch>
        </p:blipFill>
        <p:spPr>
          <a:xfrm>
            <a:off x="5633959" y="5090038"/>
            <a:ext cx="1036171" cy="1063135"/>
          </a:xfrm>
          <a:prstGeom prst="rect">
            <a:avLst/>
          </a:prstGeom>
        </p:spPr>
      </p:pic>
      <p:sp>
        <p:nvSpPr>
          <p:cNvPr id="17" name="TextBox 16">
            <a:extLst>
              <a:ext uri="{FF2B5EF4-FFF2-40B4-BE49-F238E27FC236}">
                <a16:creationId xmlns:a16="http://schemas.microsoft.com/office/drawing/2014/main" id="{CC06E5A8-EA35-4F91-A6BE-270512AABBE5}"/>
              </a:ext>
            </a:extLst>
          </p:cNvPr>
          <p:cNvSpPr txBox="1"/>
          <p:nvPr/>
        </p:nvSpPr>
        <p:spPr>
          <a:xfrm>
            <a:off x="5452597" y="6227798"/>
            <a:ext cx="1398895" cy="307777"/>
          </a:xfrm>
          <a:prstGeom prst="rect">
            <a:avLst/>
          </a:prstGeom>
          <a:noFill/>
        </p:spPr>
        <p:txBody>
          <a:bodyPr wrap="square" rtlCol="0">
            <a:spAutoFit/>
          </a:bodyPr>
          <a:lstStyle/>
          <a:p>
            <a:pPr algn="ctr">
              <a:spcBef>
                <a:spcPts val="700"/>
              </a:spcBef>
              <a:buClr>
                <a:srgbClr val="DD8047"/>
              </a:buClr>
              <a:buSzPct val="60000"/>
            </a:pPr>
            <a:r>
              <a:rPr lang="en-US" sz="1400" b="1">
                <a:solidFill>
                  <a:srgbClr val="0070C0"/>
                </a:solidFill>
                <a:latin typeface="+mj-lt"/>
                <a:cs typeface="Calibri" panose="020F0502020204030204" pitchFamily="34" charset="0"/>
              </a:rPr>
              <a:t>Scan or Click</a:t>
            </a:r>
          </a:p>
        </p:txBody>
      </p:sp>
      <p:sp>
        <p:nvSpPr>
          <p:cNvPr id="19" name="Rectangle: Rounded Corners 18">
            <a:extLst>
              <a:ext uri="{FF2B5EF4-FFF2-40B4-BE49-F238E27FC236}">
                <a16:creationId xmlns:a16="http://schemas.microsoft.com/office/drawing/2014/main" id="{143DD285-C321-4EA7-9111-A30C5465E894}"/>
              </a:ext>
            </a:extLst>
          </p:cNvPr>
          <p:cNvSpPr/>
          <p:nvPr/>
        </p:nvSpPr>
        <p:spPr>
          <a:xfrm>
            <a:off x="8598249" y="4381795"/>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algn="ctr">
              <a:tabLst>
                <a:tab pos="1882775" algn="r"/>
              </a:tabLst>
            </a:pPr>
            <a:r>
              <a:rPr lang="en-US" b="1" dirty="0"/>
              <a:t>WHO simulation exercise resources</a:t>
            </a:r>
          </a:p>
        </p:txBody>
      </p:sp>
      <p:pic>
        <p:nvPicPr>
          <p:cNvPr id="4" name="Picture 3">
            <a:hlinkClick r:id="rId15"/>
            <a:extLst>
              <a:ext uri="{FF2B5EF4-FFF2-40B4-BE49-F238E27FC236}">
                <a16:creationId xmlns:a16="http://schemas.microsoft.com/office/drawing/2014/main" id="{8D4128EA-2D55-489B-A288-BCFD7174DEE5}"/>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9271436" y="5064618"/>
            <a:ext cx="1119866" cy="1113974"/>
          </a:xfrm>
          <a:prstGeom prst="rect">
            <a:avLst/>
          </a:prstGeom>
        </p:spPr>
      </p:pic>
      <p:sp>
        <p:nvSpPr>
          <p:cNvPr id="20" name="TextBox 19">
            <a:extLst>
              <a:ext uri="{FF2B5EF4-FFF2-40B4-BE49-F238E27FC236}">
                <a16:creationId xmlns:a16="http://schemas.microsoft.com/office/drawing/2014/main" id="{8C6E2D8B-9E90-47C9-847D-B1B528939382}"/>
              </a:ext>
            </a:extLst>
          </p:cNvPr>
          <p:cNvSpPr txBox="1"/>
          <p:nvPr/>
        </p:nvSpPr>
        <p:spPr>
          <a:xfrm>
            <a:off x="9131922" y="6227798"/>
            <a:ext cx="1398895" cy="307777"/>
          </a:xfrm>
          <a:prstGeom prst="rect">
            <a:avLst/>
          </a:prstGeom>
          <a:noFill/>
        </p:spPr>
        <p:txBody>
          <a:bodyPr wrap="square" rtlCol="0">
            <a:spAutoFit/>
          </a:bodyPr>
          <a:lstStyle/>
          <a:p>
            <a:pPr algn="ctr">
              <a:spcBef>
                <a:spcPts val="700"/>
              </a:spcBef>
              <a:buClr>
                <a:srgbClr val="DD8047"/>
              </a:buClr>
              <a:buSzPct val="60000"/>
            </a:pPr>
            <a:r>
              <a:rPr lang="en-US" sz="1400" b="1">
                <a:solidFill>
                  <a:srgbClr val="0070C0"/>
                </a:solidFill>
                <a:latin typeface="+mj-lt"/>
                <a:cs typeface="Calibri" panose="020F0502020204030204" pitchFamily="34" charset="0"/>
              </a:rPr>
              <a:t>Scan or Click</a:t>
            </a:r>
          </a:p>
        </p:txBody>
      </p:sp>
    </p:spTree>
    <p:extLst>
      <p:ext uri="{BB962C8B-B14F-4D97-AF65-F5344CB8AC3E}">
        <p14:creationId xmlns:p14="http://schemas.microsoft.com/office/powerpoint/2010/main" val="3088037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hlinkClick r:id="rId3"/>
            <a:extLst>
              <a:ext uri="{FF2B5EF4-FFF2-40B4-BE49-F238E27FC236}">
                <a16:creationId xmlns:a16="http://schemas.microsoft.com/office/drawing/2014/main" id="{DC4FB458-8FA3-4BC1-8A0D-FC385CD0C48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330112" y="5283066"/>
            <a:ext cx="1819796" cy="745309"/>
          </a:xfrm>
          <a:prstGeom prst="rect">
            <a:avLst/>
          </a:prstGeom>
        </p:spPr>
      </p:pic>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en-US"/>
              <a:t>Latest WHO Situation Report</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fld id="{7EA682B2-33C9-4D4F-9A18-C7D5F7FE2751}" type="datetime3">
              <a:rPr lang="en-US" smtClean="0"/>
              <a:t>21 December 2020</a:t>
            </a:fld>
            <a:endParaRPr lang="en-US"/>
          </a:p>
        </p:txBody>
      </p:sp>
      <p:pic>
        <p:nvPicPr>
          <p:cNvPr id="8" name="Picture 7">
            <a:hlinkClick r:id="rId3"/>
            <a:extLst>
              <a:ext uri="{FF2B5EF4-FFF2-40B4-BE49-F238E27FC236}">
                <a16:creationId xmlns:a16="http://schemas.microsoft.com/office/drawing/2014/main" id="{9189C7DF-0451-4293-B040-91EBEF0391B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018697" y="1766302"/>
            <a:ext cx="2437763" cy="3175050"/>
          </a:xfrm>
          <a:prstGeom prst="roundRect">
            <a:avLst>
              <a:gd name="adj" fmla="val 6425"/>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0" name="Rectangle 9">
            <a:extLst>
              <a:ext uri="{FF2B5EF4-FFF2-40B4-BE49-F238E27FC236}">
                <a16:creationId xmlns:a16="http://schemas.microsoft.com/office/drawing/2014/main" id="{04F871DA-2632-4765-A38B-969A64757D61}"/>
              </a:ext>
            </a:extLst>
          </p:cNvPr>
          <p:cNvSpPr/>
          <p:nvPr/>
        </p:nvSpPr>
        <p:spPr>
          <a:xfrm>
            <a:off x="6274707" y="911760"/>
            <a:ext cx="5172227" cy="707886"/>
          </a:xfrm>
          <a:prstGeom prst="rect">
            <a:avLst/>
          </a:prstGeom>
        </p:spPr>
        <p:txBody>
          <a:bodyPr wrap="square" lIns="91440" tIns="45720" rIns="91440" bIns="45720" anchor="t">
            <a:spAutoFit/>
          </a:bodyPr>
          <a:lstStyle/>
          <a:p>
            <a:pPr algn="ctr"/>
            <a:r>
              <a:rPr lang="en-US" sz="2000" b="1"/>
              <a:t>The situation is evolving rapidly.</a:t>
            </a:r>
            <a:endParaRPr lang="en-US"/>
          </a:p>
          <a:p>
            <a:pPr algn="ctr"/>
            <a:r>
              <a:rPr lang="en-US" sz="2000"/>
              <a:t>Let’s have a look at the latest WHO </a:t>
            </a:r>
            <a:r>
              <a:rPr lang="en-US" sz="2000" err="1"/>
              <a:t>SitRep</a:t>
            </a:r>
            <a:r>
              <a:rPr lang="en-US" sz="2000"/>
              <a:t>.</a:t>
            </a:r>
            <a:endParaRPr lang="en-US" sz="2000">
              <a:cs typeface="Arial" panose="020B0604020202020204"/>
            </a:endParaRPr>
          </a:p>
        </p:txBody>
      </p:sp>
      <p:sp>
        <p:nvSpPr>
          <p:cNvPr id="3" name="Rectangle 2">
            <a:extLst>
              <a:ext uri="{FF2B5EF4-FFF2-40B4-BE49-F238E27FC236}">
                <a16:creationId xmlns:a16="http://schemas.microsoft.com/office/drawing/2014/main" id="{4C2D76FA-52E5-4517-B5DD-B2567B4D6473}"/>
              </a:ext>
            </a:extLst>
          </p:cNvPr>
          <p:cNvSpPr/>
          <p:nvPr/>
        </p:nvSpPr>
        <p:spPr>
          <a:xfrm>
            <a:off x="276672" y="4372357"/>
            <a:ext cx="6096000" cy="1815882"/>
          </a:xfrm>
          <a:prstGeom prst="rect">
            <a:avLst/>
          </a:prstGeom>
        </p:spPr>
        <p:txBody>
          <a:bodyPr lIns="91440" tIns="45720" rIns="91440" bIns="45720" anchor="t">
            <a:spAutoFit/>
          </a:bodyPr>
          <a:lstStyle/>
          <a:p>
            <a:pPr lvl="0" fontAlgn="b"/>
            <a:r>
              <a:rPr lang="en-GB" sz="1600" b="1">
                <a:solidFill>
                  <a:prstClr val="black"/>
                </a:solidFill>
              </a:rPr>
              <a:t>Background</a:t>
            </a:r>
          </a:p>
          <a:p>
            <a:r>
              <a:rPr lang="en-GB" sz="1600"/>
              <a:t>A number of countries are presently engaged in research and development of a new vaccine to add to the arsenal of initiatives being developed to combat COVID-19.   While many people have stated that the arrival of a viable vaccine will be key to bringing the pandemic to an end, the reality is more complicated.</a:t>
            </a:r>
            <a:endParaRPr lang="en-GB" sz="1600">
              <a:cs typeface="Arial"/>
            </a:endParaRPr>
          </a:p>
          <a:p>
            <a:pPr lvl="0"/>
            <a:endParaRPr lang="en-GB" sz="1600">
              <a:solidFill>
                <a:prstClr val="black"/>
              </a:solidFill>
            </a:endParaRPr>
          </a:p>
        </p:txBody>
      </p:sp>
      <p:pic>
        <p:nvPicPr>
          <p:cNvPr id="5" name="Picture 4">
            <a:extLst>
              <a:ext uri="{FF2B5EF4-FFF2-40B4-BE49-F238E27FC236}">
                <a16:creationId xmlns:a16="http://schemas.microsoft.com/office/drawing/2014/main" id="{D0C7AF10-8FE2-4ED6-92AB-8D07B22550D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77832" y="848000"/>
            <a:ext cx="4871126" cy="3249450"/>
          </a:xfrm>
          <a:prstGeom prst="rect">
            <a:avLst/>
          </a:prstGeom>
        </p:spPr>
      </p:pic>
    </p:spTree>
    <p:extLst>
      <p:ext uri="{BB962C8B-B14F-4D97-AF65-F5344CB8AC3E}">
        <p14:creationId xmlns:p14="http://schemas.microsoft.com/office/powerpoint/2010/main" val="3382875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a:t>Background - COVAX</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A682B2-33C9-4D4F-9A18-C7D5F7FE2751}" type="datetime3">
              <a:rPr kumimoji="0" lang="en-US" sz="12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21 December 2020</a:t>
            </a:fld>
            <a:endPar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27726" y="709493"/>
            <a:ext cx="5840456" cy="5715000"/>
          </a:xfrm>
          <a:solidFill>
            <a:schemeClr val="tx2">
              <a:lumMod val="20000"/>
              <a:lumOff val="80000"/>
            </a:schemeClr>
          </a:solidFill>
        </p:spPr>
        <p:txBody>
          <a:bodyPr anchor="ctr">
            <a:noAutofit/>
          </a:bodyPr>
          <a:lstStyle/>
          <a:p>
            <a:pPr marL="0" indent="0">
              <a:lnSpc>
                <a:spcPct val="100000"/>
              </a:lnSpc>
              <a:buNone/>
            </a:pPr>
            <a:r>
              <a:rPr lang="en-GB" sz="1400" b="1"/>
              <a:t>The COVAX Initiative</a:t>
            </a:r>
            <a:endParaRPr lang="en-US" sz="1400"/>
          </a:p>
          <a:p>
            <a:pPr>
              <a:lnSpc>
                <a:spcPct val="100000"/>
              </a:lnSpc>
            </a:pPr>
            <a:r>
              <a:rPr lang="en-US" sz="1400"/>
              <a:t>COVAX is the vaccines pillar of the Access to COVID-19 Tools (ACT) Accelerator</a:t>
            </a:r>
          </a:p>
          <a:p>
            <a:pPr>
              <a:lnSpc>
                <a:spcPct val="100000"/>
              </a:lnSpc>
            </a:pPr>
            <a:r>
              <a:rPr lang="en-US" sz="1400"/>
              <a:t>The ACT Accelerator is a ground-breaking global collaboration to accelerate the development, production, and equitable access to COVID-19 tests, treatments, and vaccines. </a:t>
            </a:r>
          </a:p>
          <a:p>
            <a:pPr>
              <a:lnSpc>
                <a:spcPct val="100000"/>
              </a:lnSpc>
            </a:pPr>
            <a:r>
              <a:rPr lang="en-US" sz="1400"/>
              <a:t>Its aim is to accelerate the development and manufacture of COVID-19 vaccines, and to guarantee fair and equitable access for every country in the world.</a:t>
            </a:r>
          </a:p>
          <a:p>
            <a:pPr>
              <a:lnSpc>
                <a:spcPct val="100000"/>
              </a:lnSpc>
            </a:pPr>
            <a:endParaRPr lang="en-GB" sz="1400"/>
          </a:p>
          <a:p>
            <a:pPr marL="0" indent="0">
              <a:lnSpc>
                <a:spcPct val="100000"/>
              </a:lnSpc>
              <a:buNone/>
            </a:pPr>
            <a:r>
              <a:rPr lang="en-GB" sz="1400" b="1"/>
              <a:t>What COVAX offers</a:t>
            </a:r>
          </a:p>
          <a:p>
            <a:pPr>
              <a:lnSpc>
                <a:spcPct val="100000"/>
              </a:lnSpc>
            </a:pPr>
            <a:endParaRPr lang="en-GB" sz="1400"/>
          </a:p>
          <a:p>
            <a:pPr>
              <a:lnSpc>
                <a:spcPct val="100000"/>
              </a:lnSpc>
            </a:pPr>
            <a:r>
              <a:rPr lang="en-GB" sz="1400"/>
              <a:t>Doses for at least 20% of countries' populations</a:t>
            </a:r>
          </a:p>
          <a:p>
            <a:pPr>
              <a:lnSpc>
                <a:spcPct val="100000"/>
              </a:lnSpc>
            </a:pPr>
            <a:r>
              <a:rPr lang="en-GB" sz="1400"/>
              <a:t>Diverse and actively managed portfolio of vaccines</a:t>
            </a:r>
          </a:p>
          <a:p>
            <a:pPr>
              <a:lnSpc>
                <a:spcPct val="100000"/>
              </a:lnSpc>
            </a:pPr>
            <a:r>
              <a:rPr lang="en-GB" sz="1400"/>
              <a:t>Vaccines delivered as soon as they are available</a:t>
            </a:r>
          </a:p>
          <a:p>
            <a:pPr>
              <a:lnSpc>
                <a:spcPct val="100000"/>
              </a:lnSpc>
            </a:pPr>
            <a:r>
              <a:rPr lang="en-GB" sz="1400"/>
              <a:t>End the acute phase of the pandemic</a:t>
            </a: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5148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000" b="1" i="0" u="none" strike="noStrike" kern="1200" cap="none" spc="0" normalizeH="0" baseline="0" noProof="0">
                <a:ln>
                  <a:noFill/>
                </a:ln>
                <a:solidFill>
                  <a:prstClr val="white"/>
                </a:solidFill>
                <a:effectLst/>
                <a:uLnTx/>
                <a:uFillTx/>
                <a:latin typeface="Arial Black" panose="020B0A04020102020204" pitchFamily="34" charset="0"/>
                <a:ea typeface="+mn-ea"/>
                <a:cs typeface="+mn-cs"/>
              </a:rPr>
              <a:t>SIMULATION ONLY</a:t>
            </a:r>
          </a:p>
        </p:txBody>
      </p:sp>
      <p:sp>
        <p:nvSpPr>
          <p:cNvPr id="5" name="Rectangle 4">
            <a:extLst>
              <a:ext uri="{FF2B5EF4-FFF2-40B4-BE49-F238E27FC236}">
                <a16:creationId xmlns:a16="http://schemas.microsoft.com/office/drawing/2014/main" id="{EBF9F3F3-04EF-487A-AE50-62A49F17C48C}"/>
              </a:ext>
            </a:extLst>
          </p:cNvPr>
          <p:cNvSpPr/>
          <p:nvPr/>
        </p:nvSpPr>
        <p:spPr>
          <a:xfrm>
            <a:off x="7366577" y="5543011"/>
            <a:ext cx="3480440"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a:ea typeface="+mn-ea"/>
                <a:cs typeface="+mn-cs"/>
                <a:hlinkClick r:id="rId3"/>
              </a:rPr>
              <a:t>https://youtu.be/5opR6x6NMpQ</a:t>
            </a:r>
            <a:r>
              <a:rPr kumimoji="0" lang="en-GB" sz="1800" b="0" i="0" u="none" strike="noStrike" kern="1200" cap="none" spc="0" normalizeH="0" baseline="0" noProof="0" dirty="0">
                <a:ln>
                  <a:noFill/>
                </a:ln>
                <a:solidFill>
                  <a:prstClr val="black"/>
                </a:solidFill>
                <a:effectLst/>
                <a:uLnTx/>
                <a:uFillTx/>
                <a:latin typeface="Arial" panose="020B0604020202020204"/>
                <a:ea typeface="+mn-ea"/>
                <a:cs typeface="+mn-cs"/>
              </a:rPr>
              <a:t> </a:t>
            </a:r>
          </a:p>
        </p:txBody>
      </p:sp>
      <p:pic>
        <p:nvPicPr>
          <p:cNvPr id="8" name="Picture 7" descr="A picture containing logo&#10;&#10;Description automatically generated">
            <a:extLst>
              <a:ext uri="{FF2B5EF4-FFF2-40B4-BE49-F238E27FC236}">
                <a16:creationId xmlns:a16="http://schemas.microsoft.com/office/drawing/2014/main" id="{A2A237A5-2552-604A-97B7-299793CF48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9369" y="1453254"/>
            <a:ext cx="5626100" cy="3175000"/>
          </a:xfrm>
          <a:prstGeom prst="rect">
            <a:avLst/>
          </a:prstGeom>
        </p:spPr>
      </p:pic>
    </p:spTree>
    <p:extLst>
      <p:ext uri="{BB962C8B-B14F-4D97-AF65-F5344CB8AC3E}">
        <p14:creationId xmlns:p14="http://schemas.microsoft.com/office/powerpoint/2010/main" val="31982472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546B6-1766-4618-AB37-69C62D8F1E64}"/>
              </a:ext>
            </a:extLst>
          </p:cNvPr>
          <p:cNvSpPr>
            <a:spLocks noGrp="1"/>
          </p:cNvSpPr>
          <p:nvPr>
            <p:ph type="title"/>
          </p:nvPr>
        </p:nvSpPr>
        <p:spPr/>
        <p:txBody>
          <a:bodyPr>
            <a:normAutofit fontScale="90000"/>
          </a:bodyPr>
          <a:lstStyle/>
          <a:p>
            <a:r>
              <a:rPr lang="en-US"/>
              <a:t>What is a Table-Top Exercise (TTX)?</a:t>
            </a:r>
          </a:p>
        </p:txBody>
      </p:sp>
      <p:sp>
        <p:nvSpPr>
          <p:cNvPr id="3" name="Content Placeholder 2">
            <a:extLst>
              <a:ext uri="{FF2B5EF4-FFF2-40B4-BE49-F238E27FC236}">
                <a16:creationId xmlns:a16="http://schemas.microsoft.com/office/drawing/2014/main" id="{449D7005-D0A1-4AC3-9669-670EA17DF11F}"/>
              </a:ext>
            </a:extLst>
          </p:cNvPr>
          <p:cNvSpPr>
            <a:spLocks noGrp="1"/>
          </p:cNvSpPr>
          <p:nvPr>
            <p:ph idx="1"/>
          </p:nvPr>
        </p:nvSpPr>
        <p:spPr/>
        <p:txBody>
          <a:bodyPr>
            <a:normAutofit/>
          </a:bodyPr>
          <a:lstStyle/>
          <a:p>
            <a:pPr marL="0" indent="0" algn="ctr">
              <a:buNone/>
            </a:pPr>
            <a:r>
              <a:rPr lang="en-US">
                <a:latin typeface="Calibri" panose="020F0502020204030204" pitchFamily="34" charset="0"/>
                <a:cs typeface="Calibri" panose="020F0502020204030204" pitchFamily="34" charset="0"/>
              </a:rPr>
              <a:t>A</a:t>
            </a:r>
            <a:r>
              <a:rPr lang="en-US">
                <a:solidFill>
                  <a:schemeClr val="accent3"/>
                </a:solidFill>
                <a:latin typeface="Calibri" panose="020F0502020204030204" pitchFamily="34" charset="0"/>
                <a:cs typeface="Calibri" panose="020F0502020204030204" pitchFamily="34" charset="0"/>
              </a:rPr>
              <a:t> </a:t>
            </a:r>
            <a:r>
              <a:rPr lang="en-US" b="1">
                <a:solidFill>
                  <a:schemeClr val="accent3"/>
                </a:solidFill>
                <a:latin typeface="Calibri" panose="020F0502020204030204" pitchFamily="34" charset="0"/>
                <a:cs typeface="Calibri" panose="020F0502020204030204" pitchFamily="34" charset="0"/>
              </a:rPr>
              <a:t>tabletop exercise (TTX) </a:t>
            </a:r>
            <a:r>
              <a:rPr lang="en-US">
                <a:latin typeface="Calibri" panose="020F0502020204030204" pitchFamily="34" charset="0"/>
                <a:cs typeface="Calibri" panose="020F0502020204030204" pitchFamily="34" charset="0"/>
              </a:rPr>
              <a:t>is a facilitated discussion that uses a progressive simulated scenario, together with series of questions, to elicit constructive discussion between participants to identify and resolve problems and to refine existing plans and procedures.</a:t>
            </a:r>
          </a:p>
          <a:p>
            <a:pPr marL="0" indent="0" algn="ctr">
              <a:buNone/>
            </a:pPr>
            <a:endParaRPr lang="en-US">
              <a:latin typeface="Calibri" panose="020F0502020204030204" pitchFamily="34" charset="0"/>
              <a:cs typeface="Calibri" panose="020F0502020204030204" pitchFamily="34" charset="0"/>
            </a:endParaRPr>
          </a:p>
          <a:p>
            <a:pPr marL="0" indent="0" algn="ctr">
              <a:buNone/>
            </a:pPr>
            <a:r>
              <a:rPr lang="en-US">
                <a:latin typeface="Calibri" panose="020F0502020204030204" pitchFamily="34" charset="0"/>
                <a:cs typeface="Calibri" panose="020F0502020204030204" pitchFamily="34" charset="0"/>
              </a:rPr>
              <a:t>“A TTX </a:t>
            </a:r>
            <a:r>
              <a:rPr lang="en-US" b="1">
                <a:solidFill>
                  <a:schemeClr val="accent3"/>
                </a:solidFill>
                <a:latin typeface="Calibri" panose="020F0502020204030204" pitchFamily="34" charset="0"/>
                <a:cs typeface="Calibri" panose="020F0502020204030204" pitchFamily="34" charset="0"/>
              </a:rPr>
              <a:t>simulates an emergency situation </a:t>
            </a:r>
            <a:r>
              <a:rPr lang="en-US">
                <a:latin typeface="Calibri" panose="020F0502020204030204" pitchFamily="34" charset="0"/>
                <a:cs typeface="Calibri" panose="020F0502020204030204" pitchFamily="34" charset="0"/>
              </a:rPr>
              <a:t>in an informal, stress-free environment.” </a:t>
            </a:r>
            <a:br>
              <a:rPr lang="en-US">
                <a:latin typeface="Calibri" panose="020F0502020204030204" pitchFamily="34" charset="0"/>
                <a:cs typeface="Calibri" panose="020F0502020204030204" pitchFamily="34" charset="0"/>
              </a:rPr>
            </a:br>
            <a:br>
              <a:rPr lang="en-US"/>
            </a:br>
            <a:r>
              <a:rPr lang="en-US" sz="1600"/>
              <a:t>-WHO Exercise Manual, 2017</a:t>
            </a:r>
          </a:p>
          <a:p>
            <a:pPr marL="0" indent="0">
              <a:lnSpc>
                <a:spcPct val="115000"/>
              </a:lnSpc>
              <a:spcAft>
                <a:spcPts val="1200"/>
              </a:spcAft>
              <a:buNone/>
            </a:pPr>
            <a:endParaRPr lang="en-GB" i="1" u="sng">
              <a:solidFill>
                <a:srgbClr val="0070C0"/>
              </a:solidFill>
              <a:latin typeface="Arial" charset="0"/>
              <a:ea typeface="Arial" charset="0"/>
            </a:endParaRPr>
          </a:p>
          <a:p>
            <a:pPr marL="0" indent="0">
              <a:buNone/>
            </a:pPr>
            <a:endParaRPr lang="en-US"/>
          </a:p>
        </p:txBody>
      </p:sp>
      <p:sp>
        <p:nvSpPr>
          <p:cNvPr id="4" name="Date Placeholder 3">
            <a:extLst>
              <a:ext uri="{FF2B5EF4-FFF2-40B4-BE49-F238E27FC236}">
                <a16:creationId xmlns:a16="http://schemas.microsoft.com/office/drawing/2014/main" id="{8E67F07D-280F-4690-8F55-72C4FE4D5DCA}"/>
              </a:ext>
            </a:extLst>
          </p:cNvPr>
          <p:cNvSpPr>
            <a:spLocks noGrp="1"/>
          </p:cNvSpPr>
          <p:nvPr>
            <p:ph type="dt" sz="half" idx="10"/>
          </p:nvPr>
        </p:nvSpPr>
        <p:spPr/>
        <p:txBody>
          <a:bodyPr/>
          <a:lstStyle/>
          <a:p>
            <a:fld id="{7EA682B2-33C9-4D4F-9A18-C7D5F7FE2751}" type="datetime3">
              <a:rPr lang="en-US" smtClean="0"/>
              <a:t>21 December 2020</a:t>
            </a:fld>
            <a:endParaRPr lang="en-US"/>
          </a:p>
        </p:txBody>
      </p:sp>
      <p:pic>
        <p:nvPicPr>
          <p:cNvPr id="6" name="Picture 2">
            <a:extLst>
              <a:ext uri="{FF2B5EF4-FFF2-40B4-BE49-F238E27FC236}">
                <a16:creationId xmlns:a16="http://schemas.microsoft.com/office/drawing/2014/main" id="{30956DF9-65DE-409D-88FD-E10EA75C168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18739" y="3864078"/>
            <a:ext cx="1546221" cy="2184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a:hlinkClick r:id="rId4"/>
            <a:extLst>
              <a:ext uri="{FF2B5EF4-FFF2-40B4-BE49-F238E27FC236}">
                <a16:creationId xmlns:a16="http://schemas.microsoft.com/office/drawing/2014/main" id="{2FEFC0C7-5950-4721-99A9-A11A12618E85}"/>
              </a:ext>
            </a:extLst>
          </p:cNvPr>
          <p:cNvSpPr txBox="1"/>
          <p:nvPr/>
        </p:nvSpPr>
        <p:spPr>
          <a:xfrm>
            <a:off x="10456263" y="6149771"/>
            <a:ext cx="1103117" cy="253916"/>
          </a:xfrm>
          <a:prstGeom prst="rect">
            <a:avLst/>
          </a:prstGeom>
          <a:gradFill rotWithShape="1">
            <a:gsLst>
              <a:gs pos="0">
                <a:srgbClr val="ED7D31">
                  <a:satMod val="103000"/>
                  <a:lumMod val="102000"/>
                  <a:tint val="94000"/>
                </a:srgbClr>
              </a:gs>
              <a:gs pos="50000">
                <a:srgbClr val="ED7D31">
                  <a:satMod val="110000"/>
                  <a:lumMod val="100000"/>
                  <a:shade val="100000"/>
                </a:srgbClr>
              </a:gs>
              <a:gs pos="100000">
                <a:srgbClr val="ED7D31">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wrap="square" rtlCol="0">
            <a:spAutoFit/>
          </a:bodyPr>
          <a:lstStyle/>
          <a:p>
            <a:pPr algn="ctr">
              <a:defRPr/>
            </a:pPr>
            <a:r>
              <a:rPr lang="en-GB" sz="1050" kern="0">
                <a:solidFill>
                  <a:prstClr val="white"/>
                </a:solidFill>
                <a:latin typeface="Calibri"/>
                <a:hlinkClick r:id="rId4"/>
              </a:rPr>
              <a:t>Download</a:t>
            </a:r>
            <a:endParaRPr lang="en-US" sz="1050" kern="0">
              <a:solidFill>
                <a:prstClr val="white"/>
              </a:solidFill>
              <a:latin typeface="Calibri"/>
            </a:endParaRPr>
          </a:p>
        </p:txBody>
      </p:sp>
    </p:spTree>
    <p:extLst>
      <p:ext uri="{BB962C8B-B14F-4D97-AF65-F5344CB8AC3E}">
        <p14:creationId xmlns:p14="http://schemas.microsoft.com/office/powerpoint/2010/main" val="460285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1519" y="0"/>
            <a:ext cx="3963670" cy="574040"/>
          </a:xfrm>
          <a:prstGeom prst="rect">
            <a:avLst/>
          </a:prstGeom>
        </p:spPr>
        <p:txBody>
          <a:bodyPr vert="horz" wrap="square" lIns="0" tIns="12700" rIns="0" bIns="0" rtlCol="0">
            <a:spAutoFit/>
          </a:bodyPr>
          <a:lstStyle/>
          <a:p>
            <a:pPr marL="12700">
              <a:lnSpc>
                <a:spcPct val="100000"/>
              </a:lnSpc>
              <a:spcBef>
                <a:spcPts val="100"/>
              </a:spcBef>
            </a:pPr>
            <a:r>
              <a:rPr sz="3600" spc="-5"/>
              <a:t>Design </a:t>
            </a:r>
            <a:r>
              <a:rPr sz="3600"/>
              <a:t>&amp;</a:t>
            </a:r>
            <a:r>
              <a:rPr sz="3600" spc="-50"/>
              <a:t> </a:t>
            </a:r>
            <a:r>
              <a:rPr sz="3600" spc="-5"/>
              <a:t>Purpose</a:t>
            </a:r>
            <a:endParaRPr sz="3600"/>
          </a:p>
        </p:txBody>
      </p:sp>
      <p:sp>
        <p:nvSpPr>
          <p:cNvPr id="3" name="object 3"/>
          <p:cNvSpPr txBox="1"/>
          <p:nvPr/>
        </p:nvSpPr>
        <p:spPr>
          <a:xfrm>
            <a:off x="362302" y="1182443"/>
            <a:ext cx="6608769" cy="4826321"/>
          </a:xfrm>
          <a:prstGeom prst="rect">
            <a:avLst/>
          </a:prstGeom>
        </p:spPr>
        <p:txBody>
          <a:bodyPr vert="horz" wrap="square" lIns="0" tIns="70485" rIns="0" bIns="0" rtlCol="0" anchor="t">
            <a:spAutoFit/>
          </a:bodyPr>
          <a:lstStyle/>
          <a:p>
            <a:pPr marL="12700" marR="0" lvl="0" indent="0" algn="l" defTabSz="914400" rtl="0" eaLnBrk="1" fontAlgn="auto" latinLnBrk="0" hangingPunct="1">
              <a:lnSpc>
                <a:spcPct val="100000"/>
              </a:lnSpc>
              <a:spcBef>
                <a:spcPts val="555"/>
              </a:spcBef>
              <a:spcAft>
                <a:spcPts val="0"/>
              </a:spcAft>
              <a:buClrTx/>
              <a:buSzTx/>
              <a:buFontTx/>
              <a:buNone/>
              <a:tabLst/>
              <a:defRPr/>
            </a:pPr>
            <a:r>
              <a:rPr kumimoji="0" sz="2200" b="1" i="0" u="none" strike="noStrike" kern="1200" cap="none" spc="-5" normalizeH="0" baseline="0" noProof="0">
                <a:ln>
                  <a:noFill/>
                </a:ln>
                <a:solidFill>
                  <a:srgbClr val="005D85"/>
                </a:solidFill>
                <a:effectLst/>
                <a:uLnTx/>
                <a:uFillTx/>
                <a:latin typeface="Roboto"/>
                <a:ea typeface="+mn-ea"/>
                <a:cs typeface="Roboto"/>
              </a:rPr>
              <a:t>Exercise Design</a:t>
            </a:r>
            <a:endParaRPr kumimoji="0" sz="2200" b="0" i="0" u="none" strike="noStrike" kern="1200" cap="none" spc="0" normalizeH="0" baseline="0" noProof="0">
              <a:ln>
                <a:noFill/>
              </a:ln>
              <a:solidFill>
                <a:prstClr val="black"/>
              </a:solidFill>
              <a:effectLst/>
              <a:uLnTx/>
              <a:uFillTx/>
              <a:latin typeface="Roboto"/>
              <a:ea typeface="+mn-ea"/>
              <a:cs typeface="Roboto"/>
            </a:endParaRPr>
          </a:p>
          <a:p>
            <a:pPr marL="12700" marR="5715">
              <a:spcBef>
                <a:spcPts val="1005"/>
              </a:spcBef>
              <a:defRPr/>
            </a:pPr>
            <a:r>
              <a:rPr kumimoji="0" sz="2200" b="0" i="0" u="none" strike="noStrike" kern="1200" cap="none" spc="-5" normalizeH="0" baseline="0" noProof="0">
                <a:ln>
                  <a:noFill/>
                </a:ln>
                <a:effectLst/>
                <a:uLnTx/>
                <a:uFillTx/>
                <a:latin typeface="Roboto"/>
                <a:ea typeface="+mn-ea"/>
                <a:cs typeface="Roboto"/>
              </a:rPr>
              <a:t>This exercise </a:t>
            </a:r>
            <a:r>
              <a:rPr kumimoji="0" sz="2200" b="0" i="0" u="none" strike="noStrike" kern="1200" cap="none" spc="0" normalizeH="0" baseline="0" noProof="0">
                <a:ln>
                  <a:noFill/>
                </a:ln>
                <a:effectLst/>
                <a:uLnTx/>
                <a:uFillTx/>
                <a:latin typeface="Roboto"/>
                <a:ea typeface="+mn-ea"/>
                <a:cs typeface="Roboto"/>
              </a:rPr>
              <a:t>is </a:t>
            </a:r>
            <a:r>
              <a:rPr kumimoji="0" sz="2200" b="0" i="0" u="none" strike="noStrike" kern="1200" cap="none" spc="-5" normalizeH="0" baseline="0" noProof="0">
                <a:ln>
                  <a:noFill/>
                </a:ln>
                <a:effectLst/>
                <a:uLnTx/>
                <a:uFillTx/>
                <a:latin typeface="Roboto"/>
                <a:ea typeface="+mn-ea"/>
                <a:cs typeface="Roboto"/>
              </a:rPr>
              <a:t>based on the latest WHO </a:t>
            </a:r>
            <a:r>
              <a:rPr kumimoji="0" sz="2200" b="0" i="0" u="none" strike="noStrike" kern="1200" cap="none" spc="-5" normalizeH="0" baseline="0" noProof="0">
                <a:ln>
                  <a:noFill/>
                </a:ln>
                <a:effectLst/>
                <a:uLnTx/>
                <a:uFillTx/>
                <a:latin typeface="Roboto"/>
                <a:ea typeface="+mn-ea"/>
                <a:cs typeface="+mn-cs"/>
              </a:rPr>
              <a:t>guidance for</a:t>
            </a:r>
            <a:r>
              <a:rPr lang="en-US" sz="2200" spc="-5">
                <a:latin typeface="Roboto"/>
              </a:rPr>
              <a:t> </a:t>
            </a:r>
            <a:r>
              <a:rPr kumimoji="0" sz="2200" b="0" i="0" u="none" strike="noStrike" kern="1200" cap="none" spc="-5" normalizeH="0" baseline="0" noProof="0">
                <a:ln>
                  <a:noFill/>
                </a:ln>
                <a:effectLst/>
                <a:uLnTx/>
                <a:uFillTx/>
                <a:latin typeface="Roboto"/>
                <a:ea typeface="+mn-ea"/>
                <a:cs typeface="+mn-cs"/>
              </a:rPr>
              <a:t>COVID</a:t>
            </a:r>
            <a:r>
              <a:rPr kumimoji="0" lang="en-US" sz="2200" b="0" i="0" u="none" strike="noStrike" kern="1200" cap="none" spc="-5" normalizeH="0" baseline="0" noProof="0">
                <a:ln>
                  <a:noFill/>
                </a:ln>
                <a:effectLst/>
                <a:uLnTx/>
                <a:uFillTx/>
                <a:latin typeface="Roboto"/>
                <a:ea typeface="+mn-ea"/>
                <a:cs typeface="+mn-cs"/>
              </a:rPr>
              <a:t>-</a:t>
            </a:r>
            <a:r>
              <a:rPr kumimoji="0" sz="2200" b="0" i="0" u="none" strike="noStrike" kern="1200" cap="none" spc="-5" normalizeH="0" baseline="0" noProof="0">
                <a:ln>
                  <a:noFill/>
                </a:ln>
                <a:effectLst/>
                <a:uLnTx/>
                <a:uFillTx/>
                <a:latin typeface="Roboto"/>
                <a:ea typeface="+mn-ea"/>
                <a:cs typeface="+mn-cs"/>
              </a:rPr>
              <a:t>19</a:t>
            </a:r>
            <a:r>
              <a:rPr kumimoji="0" lang="en-US" sz="2200" b="0" i="0" u="none" strike="noStrike" kern="1200" cap="none" spc="-5" normalizeH="0" baseline="0" noProof="0">
                <a:ln>
                  <a:noFill/>
                </a:ln>
                <a:effectLst/>
                <a:uLnTx/>
                <a:uFillTx/>
                <a:latin typeface="Roboto"/>
                <a:ea typeface="+mn-ea"/>
                <a:cs typeface="+mn-cs"/>
              </a:rPr>
              <a:t> vaccination</a:t>
            </a:r>
            <a:r>
              <a:rPr kumimoji="0" sz="2200" b="0" i="0" u="none" strike="noStrike" kern="1200" cap="none" spc="-5" normalizeH="0" baseline="0" noProof="0">
                <a:ln>
                  <a:noFill/>
                </a:ln>
                <a:effectLst/>
                <a:uLnTx/>
                <a:uFillTx/>
                <a:latin typeface="Roboto"/>
                <a:ea typeface="+mn-ea"/>
                <a:cs typeface="+mn-cs"/>
              </a:rPr>
              <a:t>, </a:t>
            </a:r>
            <a:r>
              <a:rPr kumimoji="0" sz="2200" b="0" i="0" u="none" strike="noStrike" kern="1200" cap="none" spc="-5" normalizeH="0" baseline="0" noProof="0">
                <a:ln>
                  <a:noFill/>
                </a:ln>
                <a:effectLst/>
                <a:uLnTx/>
                <a:uFillTx/>
                <a:latin typeface="Roboto"/>
                <a:ea typeface="+mn-ea"/>
                <a:cs typeface="Roboto"/>
              </a:rPr>
              <a:t>including:</a:t>
            </a:r>
            <a:endParaRPr lang="en-US" sz="2200" b="0" i="0" u="none" strike="noStrike" kern="1200" cap="none" spc="-5" normalizeH="0" baseline="0" noProof="0">
              <a:ln>
                <a:noFill/>
              </a:ln>
              <a:effectLst/>
              <a:uLnTx/>
              <a:uFillTx/>
              <a:latin typeface="Roboto"/>
              <a:cs typeface="Roboto"/>
            </a:endParaRPr>
          </a:p>
          <a:p>
            <a:pPr marL="355600" marR="5715" lvl="0" indent="-342900" algn="l" defTabSz="914400" rtl="0" eaLnBrk="1" fontAlgn="auto" latinLnBrk="0" hangingPunct="1">
              <a:spcBef>
                <a:spcPts val="1005"/>
              </a:spcBef>
              <a:spcAft>
                <a:spcPts val="0"/>
              </a:spcAft>
              <a:buClrTx/>
              <a:buSzTx/>
              <a:buFont typeface="Arial" panose="020B0604020202020204" pitchFamily="34" charset="0"/>
              <a:buChar char="•"/>
              <a:tabLst/>
              <a:defRPr/>
            </a:pPr>
            <a:r>
              <a:rPr lang="en-US" sz="2200" spc="-5">
                <a:solidFill>
                  <a:prstClr val="black"/>
                </a:solidFill>
                <a:latin typeface="Roboto"/>
                <a:cs typeface="Roboto"/>
                <a:hlinkClick r:id="rId3"/>
              </a:rPr>
              <a:t>Guidance on developing a national deployment and vaccination plan for COVID-19 vaccines</a:t>
            </a:r>
            <a:endParaRPr lang="en-GB" sz="2200" b="0" i="0" u="none" strike="noStrike" kern="1200" cap="none" spc="0" normalizeH="0" baseline="0" noProof="0">
              <a:ln>
                <a:noFill/>
              </a:ln>
              <a:solidFill>
                <a:prstClr val="black"/>
              </a:solidFill>
              <a:effectLst/>
              <a:uLnTx/>
              <a:uFillTx/>
              <a:latin typeface="Roboto"/>
              <a:cs typeface="Roboto"/>
            </a:endParaRPr>
          </a:p>
          <a:p>
            <a:pPr marL="241300" marR="0" lvl="0" indent="-228600" algn="l" defTabSz="914400" rtl="0" eaLnBrk="1" fontAlgn="auto" latinLnBrk="0" hangingPunct="1">
              <a:lnSpc>
                <a:spcPts val="2375"/>
              </a:lnSpc>
              <a:spcBef>
                <a:spcPts val="459"/>
              </a:spcBef>
              <a:spcAft>
                <a:spcPts val="0"/>
              </a:spcAft>
              <a:buClrTx/>
              <a:buSzTx/>
              <a:buFont typeface="Arial"/>
              <a:buChar char="•"/>
              <a:tabLst>
                <a:tab pos="240665" algn="l"/>
                <a:tab pos="241300" algn="l"/>
              </a:tabLst>
              <a:defRPr/>
            </a:pPr>
            <a:endParaRPr kumimoji="0" sz="2650" b="0" i="0" u="none" strike="noStrike" kern="1200" cap="none" spc="0" normalizeH="0" baseline="0" noProof="0">
              <a:ln>
                <a:noFill/>
              </a:ln>
              <a:solidFill>
                <a:prstClr val="black"/>
              </a:solidFill>
              <a:effectLst/>
              <a:uLnTx/>
              <a:uFillTx/>
              <a:latin typeface="Roboto"/>
              <a:ea typeface="+mn-ea"/>
              <a:cs typeface="Roboto"/>
            </a:endParaRPr>
          </a:p>
          <a:p>
            <a:pPr marL="1270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1" i="0" u="none" strike="noStrike" kern="1200" cap="none" spc="-5" normalizeH="0" baseline="0" noProof="0">
              <a:ln>
                <a:noFill/>
              </a:ln>
              <a:solidFill>
                <a:srgbClr val="005D85"/>
              </a:solidFill>
              <a:effectLst/>
              <a:uLnTx/>
              <a:uFillTx/>
              <a:latin typeface="Roboto"/>
              <a:ea typeface="+mn-ea"/>
              <a:cs typeface="Roboto"/>
            </a:endParaRPr>
          </a:p>
          <a:p>
            <a:pPr marL="12700" marR="0" lvl="0" indent="0" algn="l" defTabSz="914400" rtl="0" eaLnBrk="1" fontAlgn="auto" latinLnBrk="0" hangingPunct="1">
              <a:lnSpc>
                <a:spcPct val="100000"/>
              </a:lnSpc>
              <a:spcBef>
                <a:spcPts val="0"/>
              </a:spcBef>
              <a:spcAft>
                <a:spcPts val="0"/>
              </a:spcAft>
              <a:buClrTx/>
              <a:buSzTx/>
              <a:buFontTx/>
              <a:buNone/>
              <a:tabLst/>
              <a:defRPr/>
            </a:pPr>
            <a:r>
              <a:rPr kumimoji="0" sz="2200" b="1" i="0" u="none" strike="noStrike" kern="1200" cap="none" spc="-5" normalizeH="0" baseline="0" noProof="0">
                <a:ln>
                  <a:noFill/>
                </a:ln>
                <a:solidFill>
                  <a:srgbClr val="005D85"/>
                </a:solidFill>
                <a:effectLst/>
                <a:uLnTx/>
                <a:uFillTx/>
                <a:latin typeface="Roboto"/>
                <a:ea typeface="+mn-ea"/>
                <a:cs typeface="Roboto"/>
              </a:rPr>
              <a:t>Purpose</a:t>
            </a:r>
            <a:endParaRPr kumimoji="0" sz="2200" b="0" i="0" u="none" strike="noStrike" kern="1200" cap="none" spc="0" normalizeH="0" baseline="0" noProof="0">
              <a:ln>
                <a:noFill/>
              </a:ln>
              <a:solidFill>
                <a:prstClr val="black"/>
              </a:solidFill>
              <a:effectLst/>
              <a:uLnTx/>
              <a:uFillTx/>
              <a:latin typeface="Roboto"/>
              <a:ea typeface="+mn-ea"/>
              <a:cs typeface="Roboto"/>
            </a:endParaRPr>
          </a:p>
          <a:p>
            <a:pPr marL="12700" lvl="0" algn="just">
              <a:spcBef>
                <a:spcPts val="455"/>
              </a:spcBef>
              <a:defRPr/>
            </a:pPr>
            <a:r>
              <a:rPr kumimoji="0" sz="2200" b="0" i="0" u="none" strike="noStrike" kern="1200" cap="none" spc="-5" normalizeH="0" baseline="0" noProof="0">
                <a:ln>
                  <a:noFill/>
                </a:ln>
                <a:solidFill>
                  <a:prstClr val="black"/>
                </a:solidFill>
                <a:effectLst/>
                <a:uLnTx/>
                <a:uFillTx/>
                <a:latin typeface="Roboto"/>
                <a:ea typeface="+mn-ea"/>
                <a:cs typeface="Roboto"/>
              </a:rPr>
              <a:t>Through</a:t>
            </a:r>
            <a:r>
              <a:rPr kumimoji="0" sz="2200" b="0" i="0" u="none" strike="noStrike" kern="1200" cap="none" spc="285" normalizeH="0" baseline="0" noProof="0">
                <a:ln>
                  <a:noFill/>
                </a:ln>
                <a:solidFill>
                  <a:prstClr val="black"/>
                </a:solidFill>
                <a:effectLst/>
                <a:uLnTx/>
                <a:uFillTx/>
                <a:latin typeface="Roboto"/>
                <a:ea typeface="+mn-ea"/>
                <a:cs typeface="Roboto"/>
              </a:rPr>
              <a:t> </a:t>
            </a:r>
            <a:r>
              <a:rPr kumimoji="0" sz="2200" b="0" i="0" u="none" strike="noStrike" kern="1200" cap="none" spc="-5" normalizeH="0" baseline="0" noProof="0">
                <a:ln>
                  <a:noFill/>
                </a:ln>
                <a:solidFill>
                  <a:prstClr val="black"/>
                </a:solidFill>
                <a:effectLst/>
                <a:uLnTx/>
                <a:uFillTx/>
                <a:latin typeface="Roboto"/>
                <a:ea typeface="+mn-ea"/>
                <a:cs typeface="Roboto"/>
              </a:rPr>
              <a:t>facilitated</a:t>
            </a:r>
            <a:r>
              <a:rPr kumimoji="0" sz="2200" b="0" i="0" u="none" strike="noStrike" kern="1200" cap="none" spc="290" normalizeH="0" baseline="0" noProof="0">
                <a:ln>
                  <a:noFill/>
                </a:ln>
                <a:solidFill>
                  <a:prstClr val="black"/>
                </a:solidFill>
                <a:effectLst/>
                <a:uLnTx/>
                <a:uFillTx/>
                <a:latin typeface="Roboto"/>
                <a:ea typeface="+mn-ea"/>
                <a:cs typeface="Roboto"/>
              </a:rPr>
              <a:t> </a:t>
            </a:r>
            <a:r>
              <a:rPr kumimoji="0" sz="2200" b="0" i="0" u="none" strike="noStrike" kern="1200" cap="none" spc="0" normalizeH="0" baseline="0" noProof="0">
                <a:ln>
                  <a:noFill/>
                </a:ln>
                <a:solidFill>
                  <a:prstClr val="black"/>
                </a:solidFill>
                <a:effectLst/>
                <a:uLnTx/>
                <a:uFillTx/>
                <a:latin typeface="Roboto"/>
                <a:ea typeface="+mn-ea"/>
                <a:cs typeface="Roboto"/>
              </a:rPr>
              <a:t>group</a:t>
            </a:r>
            <a:r>
              <a:rPr kumimoji="0" sz="2200" b="0" i="0" u="none" strike="noStrike" kern="1200" cap="none" spc="285" normalizeH="0" baseline="0" noProof="0">
                <a:ln>
                  <a:noFill/>
                </a:ln>
                <a:solidFill>
                  <a:prstClr val="black"/>
                </a:solidFill>
                <a:effectLst/>
                <a:uLnTx/>
                <a:uFillTx/>
                <a:latin typeface="Roboto"/>
                <a:ea typeface="+mn-ea"/>
                <a:cs typeface="Roboto"/>
              </a:rPr>
              <a:t> </a:t>
            </a:r>
            <a:r>
              <a:rPr kumimoji="0" sz="2200" b="0" i="0" u="none" strike="noStrike" kern="1200" cap="none" spc="-5" normalizeH="0" baseline="0" noProof="0">
                <a:ln>
                  <a:noFill/>
                </a:ln>
                <a:solidFill>
                  <a:prstClr val="black"/>
                </a:solidFill>
                <a:effectLst/>
                <a:uLnTx/>
                <a:uFillTx/>
                <a:latin typeface="Roboto"/>
                <a:ea typeface="+mn-ea"/>
                <a:cs typeface="Roboto"/>
              </a:rPr>
              <a:t>discussion,</a:t>
            </a:r>
            <a:r>
              <a:rPr kumimoji="0" sz="2200" b="0" i="0" u="none" strike="noStrike" kern="1200" cap="none" spc="290" normalizeH="0" baseline="0" noProof="0">
                <a:ln>
                  <a:noFill/>
                </a:ln>
                <a:solidFill>
                  <a:prstClr val="black"/>
                </a:solidFill>
                <a:effectLst/>
                <a:uLnTx/>
                <a:uFillTx/>
                <a:latin typeface="Roboto"/>
                <a:ea typeface="+mn-ea"/>
                <a:cs typeface="Roboto"/>
              </a:rPr>
              <a:t> </a:t>
            </a:r>
            <a:r>
              <a:rPr kumimoji="0" sz="2200" b="1" i="0" u="none" strike="noStrike" kern="1200" cap="none" spc="-5" normalizeH="0" baseline="0" noProof="0">
                <a:ln>
                  <a:noFill/>
                </a:ln>
                <a:solidFill>
                  <a:prstClr val="black"/>
                </a:solidFill>
                <a:effectLst/>
                <a:uLnTx/>
                <a:uFillTx/>
                <a:latin typeface="Roboto"/>
                <a:ea typeface="+mn-ea"/>
                <a:cs typeface="Roboto"/>
              </a:rPr>
              <a:t>the</a:t>
            </a:r>
            <a:r>
              <a:rPr kumimoji="0" sz="2200" b="1" i="0" u="none" strike="noStrike" kern="1200" cap="none" spc="285" normalizeH="0" baseline="0" noProof="0">
                <a:ln>
                  <a:noFill/>
                </a:ln>
                <a:solidFill>
                  <a:prstClr val="black"/>
                </a:solidFill>
                <a:effectLst/>
                <a:uLnTx/>
                <a:uFillTx/>
                <a:latin typeface="Roboto"/>
                <a:ea typeface="+mn-ea"/>
                <a:cs typeface="Roboto"/>
              </a:rPr>
              <a:t> </a:t>
            </a:r>
            <a:r>
              <a:rPr kumimoji="0" sz="2200" b="1" i="0" u="none" strike="noStrike" kern="1200" cap="none" spc="-5" normalizeH="0" baseline="0" noProof="0">
                <a:ln>
                  <a:noFill/>
                </a:ln>
                <a:solidFill>
                  <a:prstClr val="black"/>
                </a:solidFill>
                <a:effectLst/>
                <a:uLnTx/>
                <a:uFillTx/>
                <a:latin typeface="Roboto"/>
                <a:ea typeface="+mn-ea"/>
                <a:cs typeface="Roboto"/>
              </a:rPr>
              <a:t>exercise</a:t>
            </a:r>
            <a:r>
              <a:rPr kumimoji="0" sz="2200" b="1" i="0" u="none" strike="noStrike" kern="1200" cap="none" spc="280" normalizeH="0" baseline="0" noProof="0">
                <a:ln>
                  <a:noFill/>
                </a:ln>
                <a:solidFill>
                  <a:prstClr val="black"/>
                </a:solidFill>
                <a:effectLst/>
                <a:uLnTx/>
                <a:uFillTx/>
                <a:latin typeface="Roboto"/>
                <a:ea typeface="+mn-ea"/>
                <a:cs typeface="Roboto"/>
              </a:rPr>
              <a:t> </a:t>
            </a:r>
            <a:r>
              <a:rPr kumimoji="0" sz="2200" b="1" i="0" u="none" strike="noStrike" kern="1200" cap="none" spc="-5" normalizeH="0" baseline="0" noProof="0">
                <a:ln>
                  <a:noFill/>
                </a:ln>
                <a:solidFill>
                  <a:prstClr val="black"/>
                </a:solidFill>
                <a:effectLst/>
                <a:uLnTx/>
                <a:uFillTx/>
                <a:latin typeface="Roboto"/>
                <a:ea typeface="+mn-ea"/>
                <a:cs typeface="Roboto"/>
              </a:rPr>
              <a:t>aims</a:t>
            </a:r>
            <a:r>
              <a:rPr kumimoji="0" sz="2200" b="1" i="0" u="none" strike="noStrike" kern="1200" cap="none" spc="295" normalizeH="0" baseline="0" noProof="0">
                <a:ln>
                  <a:noFill/>
                </a:ln>
                <a:solidFill>
                  <a:prstClr val="black"/>
                </a:solidFill>
                <a:effectLst/>
                <a:uLnTx/>
                <a:uFillTx/>
                <a:latin typeface="Roboto"/>
                <a:ea typeface="+mn-ea"/>
                <a:cs typeface="Roboto"/>
              </a:rPr>
              <a:t> </a:t>
            </a:r>
            <a:r>
              <a:rPr kumimoji="0" sz="2200" b="1" i="0" u="none" strike="noStrike" kern="1200" cap="none" spc="-10" normalizeH="0" baseline="0" noProof="0">
                <a:ln>
                  <a:noFill/>
                </a:ln>
                <a:solidFill>
                  <a:prstClr val="black"/>
                </a:solidFill>
                <a:effectLst/>
                <a:uLnTx/>
                <a:uFillTx/>
                <a:latin typeface="Roboto"/>
                <a:ea typeface="+mn-ea"/>
                <a:cs typeface="Roboto"/>
              </a:rPr>
              <a:t>to</a:t>
            </a:r>
            <a:r>
              <a:rPr kumimoji="0" lang="en-US" sz="2200" b="1" i="0" u="none" strike="noStrike" kern="1200" cap="none" spc="-10" normalizeH="0" baseline="0" noProof="0">
                <a:ln>
                  <a:noFill/>
                </a:ln>
                <a:solidFill>
                  <a:prstClr val="black"/>
                </a:solidFill>
                <a:effectLst/>
                <a:uLnTx/>
                <a:uFillTx/>
                <a:latin typeface="Roboto"/>
                <a:ea typeface="+mn-ea"/>
                <a:cs typeface="Roboto"/>
              </a:rPr>
              <a:t> </a:t>
            </a:r>
            <a:r>
              <a:rPr lang="en-US" sz="2200" b="1">
                <a:solidFill>
                  <a:prstClr val="black"/>
                </a:solidFill>
                <a:latin typeface="Roboto"/>
                <a:cs typeface="Roboto"/>
              </a:rPr>
              <a:t>assist countries to plan, develop and update their national deployment and vaccination plan (NDVP) </a:t>
            </a:r>
            <a:r>
              <a:rPr lang="en-US" sz="2200">
                <a:solidFill>
                  <a:prstClr val="black"/>
                </a:solidFill>
                <a:latin typeface="Roboto"/>
                <a:cs typeface="Roboto"/>
              </a:rPr>
              <a:t>for the smooth </a:t>
            </a:r>
            <a:r>
              <a:rPr lang="en-US" sz="2200">
                <a:latin typeface="Roboto"/>
                <a:cs typeface="Roboto"/>
              </a:rPr>
              <a:t>national</a:t>
            </a:r>
            <a:r>
              <a:rPr lang="en-US" sz="2200">
                <a:solidFill>
                  <a:prstClr val="black"/>
                </a:solidFill>
                <a:latin typeface="Roboto"/>
                <a:cs typeface="Roboto"/>
              </a:rPr>
              <a:t> rollout of COVID-19 vaccines.</a:t>
            </a:r>
            <a:endParaRPr lang="en-GB" sz="2200" b="0" i="0" u="none" strike="noStrike" kern="1200" cap="none" spc="0" normalizeH="0" baseline="0" noProof="0">
              <a:ln>
                <a:noFill/>
              </a:ln>
              <a:solidFill>
                <a:prstClr val="black"/>
              </a:solidFill>
              <a:effectLst/>
              <a:uLnTx/>
              <a:uFillTx/>
              <a:latin typeface="Roboto"/>
              <a:cs typeface="Roboto"/>
            </a:endParaRPr>
          </a:p>
        </p:txBody>
      </p:sp>
      <p:sp>
        <p:nvSpPr>
          <p:cNvPr id="6" name="object 6"/>
          <p:cNvSpPr txBox="1"/>
          <p:nvPr/>
        </p:nvSpPr>
        <p:spPr>
          <a:xfrm>
            <a:off x="11485176" y="6634184"/>
            <a:ext cx="534035" cy="196215"/>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sz="1200" b="1" i="0" u="none" strike="noStrike" kern="1200" cap="none" spc="-5" normalizeH="0" baseline="0" noProof="0">
                <a:ln>
                  <a:noFill/>
                </a:ln>
                <a:solidFill>
                  <a:srgbClr val="FFFFFF"/>
                </a:solidFill>
                <a:effectLst/>
                <a:uLnTx/>
                <a:uFillTx/>
                <a:latin typeface="Arial"/>
                <a:ea typeface="+mn-ea"/>
                <a:cs typeface="Arial"/>
              </a:rPr>
              <a:t>page</a:t>
            </a:r>
            <a:r>
              <a:rPr kumimoji="0" sz="1200" b="1" i="0" u="none" strike="noStrike" kern="1200" cap="none" spc="-55" normalizeH="0" baseline="0" noProof="0">
                <a:ln>
                  <a:noFill/>
                </a:ln>
                <a:solidFill>
                  <a:srgbClr val="FFFFFF"/>
                </a:solidFill>
                <a:effectLst/>
                <a:uLnTx/>
                <a:uFillTx/>
                <a:latin typeface="Arial"/>
                <a:ea typeface="+mn-ea"/>
                <a:cs typeface="Arial"/>
              </a:rPr>
              <a:t> </a:t>
            </a:r>
            <a:fld id="{81D60167-4931-47E6-BA6A-407CBD079E47}" type="slidenum">
              <a:rPr kumimoji="0" sz="1200" b="1" i="0" u="none" strike="noStrike" kern="1200" cap="none" spc="0" normalizeH="0" baseline="0" noProof="0" dirty="0">
                <a:ln>
                  <a:noFill/>
                </a:ln>
                <a:solidFill>
                  <a:srgbClr val="FFFFFF"/>
                </a:solidFill>
                <a:effectLst/>
                <a:uLnTx/>
                <a:uFillTx/>
                <a:latin typeface="Arial"/>
                <a:ea typeface="+mn-ea"/>
                <a:cs typeface="Arial"/>
              </a:rPr>
              <a:pPr marL="12700" marR="0" lvl="0" indent="0" algn="l" defTabSz="914400" rtl="0" eaLnBrk="1" fontAlgn="auto" latinLnBrk="0" hangingPunct="1">
                <a:lnSpc>
                  <a:spcPts val="1425"/>
                </a:lnSpc>
                <a:spcBef>
                  <a:spcPts val="0"/>
                </a:spcBef>
                <a:spcAft>
                  <a:spcPts val="0"/>
                </a:spcAft>
                <a:buClrTx/>
                <a:buSzTx/>
                <a:buFontTx/>
                <a:buNone/>
                <a:tabLst/>
                <a:defRPr/>
              </a:pPr>
              <a:t>7</a:t>
            </a:fld>
            <a:endParaRPr kumimoji="0" sz="1200" b="0" i="0" u="none" strike="noStrike" kern="1200" cap="none" spc="0" normalizeH="0" baseline="0" noProof="0">
              <a:ln>
                <a:noFill/>
              </a:ln>
              <a:solidFill>
                <a:prstClr val="black"/>
              </a:solidFill>
              <a:effectLst/>
              <a:uLnTx/>
              <a:uFillTx/>
              <a:latin typeface="Arial"/>
              <a:ea typeface="+mn-ea"/>
              <a:cs typeface="Arial"/>
            </a:endParaRPr>
          </a:p>
        </p:txBody>
      </p:sp>
      <p:sp>
        <p:nvSpPr>
          <p:cNvPr id="7" name="object 7"/>
          <p:cNvSpPr txBox="1">
            <a:spLocks noGrp="1"/>
          </p:cNvSpPr>
          <p:nvPr>
            <p:ph type="ftr" sz="quarter" idx="5"/>
          </p:nvPr>
        </p:nvSpPr>
        <p:spPr>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sz="1200" b="1" i="0" u="none" strike="noStrike" kern="1200" cap="none" spc="-15" normalizeH="0" baseline="0" noProof="0">
                <a:ln>
                  <a:noFill/>
                </a:ln>
                <a:solidFill>
                  <a:prstClr val="white"/>
                </a:solidFill>
                <a:effectLst/>
                <a:uLnTx/>
                <a:uFillTx/>
                <a:latin typeface="Arial"/>
                <a:ea typeface="+mn-ea"/>
                <a:cs typeface="Arial"/>
              </a:rPr>
              <a:t>SIMULATION</a:t>
            </a:r>
            <a:r>
              <a:rPr kumimoji="0" sz="1200" b="1" i="0" u="none" strike="noStrike" kern="1200" cap="none" spc="-35" normalizeH="0" baseline="0" noProof="0">
                <a:ln>
                  <a:noFill/>
                </a:ln>
                <a:solidFill>
                  <a:prstClr val="white"/>
                </a:solidFill>
                <a:effectLst/>
                <a:uLnTx/>
                <a:uFillTx/>
                <a:latin typeface="Arial"/>
                <a:ea typeface="+mn-ea"/>
                <a:cs typeface="Arial"/>
              </a:rPr>
              <a:t> </a:t>
            </a:r>
            <a:r>
              <a:rPr kumimoji="0" sz="1200" b="1" i="0" u="none" strike="noStrike" kern="1200" cap="none" spc="-5" normalizeH="0" baseline="0" noProof="0">
                <a:ln>
                  <a:noFill/>
                </a:ln>
                <a:solidFill>
                  <a:prstClr val="white"/>
                </a:solidFill>
                <a:effectLst/>
                <a:uLnTx/>
                <a:uFillTx/>
                <a:latin typeface="Arial"/>
                <a:ea typeface="+mn-ea"/>
                <a:cs typeface="Arial"/>
              </a:rPr>
              <a:t>EXERCISE</a:t>
            </a:r>
          </a:p>
        </p:txBody>
      </p:sp>
      <p:sp>
        <p:nvSpPr>
          <p:cNvPr id="8" name="object 8"/>
          <p:cNvSpPr txBox="1"/>
          <p:nvPr/>
        </p:nvSpPr>
        <p:spPr>
          <a:xfrm>
            <a:off x="2374926" y="6652472"/>
            <a:ext cx="727075" cy="196215"/>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sz="1200" b="1" i="0" u="none" strike="noStrike" kern="1200" cap="none" spc="-5" normalizeH="0" baseline="0" noProof="0">
                <a:ln>
                  <a:noFill/>
                </a:ln>
                <a:solidFill>
                  <a:srgbClr val="FFFFFF"/>
                </a:solidFill>
                <a:effectLst/>
                <a:uLnTx/>
                <a:uFillTx/>
                <a:latin typeface="Arial"/>
                <a:ea typeface="+mn-ea"/>
                <a:cs typeface="Arial"/>
              </a:rPr>
              <a:t>C</a:t>
            </a:r>
            <a:r>
              <a:rPr kumimoji="0" sz="1200" b="1" i="0" u="none" strike="noStrike" kern="1200" cap="none" spc="0" normalizeH="0" baseline="0" noProof="0">
                <a:ln>
                  <a:noFill/>
                </a:ln>
                <a:solidFill>
                  <a:srgbClr val="FFFFFF"/>
                </a:solidFill>
                <a:effectLst/>
                <a:uLnTx/>
                <a:uFillTx/>
                <a:latin typeface="Arial"/>
                <a:ea typeface="+mn-ea"/>
                <a:cs typeface="Arial"/>
              </a:rPr>
              <a:t>O</a:t>
            </a:r>
            <a:r>
              <a:rPr kumimoji="0" sz="1200" b="1" i="0" u="none" strike="noStrike" kern="1200" cap="none" spc="-5" normalizeH="0" baseline="0" noProof="0">
                <a:ln>
                  <a:noFill/>
                </a:ln>
                <a:solidFill>
                  <a:srgbClr val="FFFFFF"/>
                </a:solidFill>
                <a:effectLst/>
                <a:uLnTx/>
                <a:uFillTx/>
                <a:latin typeface="Arial"/>
                <a:ea typeface="+mn-ea"/>
                <a:cs typeface="Arial"/>
              </a:rPr>
              <a:t>V</a:t>
            </a:r>
            <a:r>
              <a:rPr kumimoji="0" sz="1200" b="1" i="0" u="none" strike="noStrike" kern="1200" cap="none" spc="0" normalizeH="0" baseline="0" noProof="0">
                <a:ln>
                  <a:noFill/>
                </a:ln>
                <a:solidFill>
                  <a:srgbClr val="FFFFFF"/>
                </a:solidFill>
                <a:effectLst/>
                <a:uLnTx/>
                <a:uFillTx/>
                <a:latin typeface="Arial"/>
                <a:ea typeface="+mn-ea"/>
                <a:cs typeface="Arial"/>
              </a:rPr>
              <a:t>I</a:t>
            </a:r>
            <a:r>
              <a:rPr kumimoji="0" sz="1200" b="1" i="0" u="none" strike="noStrike" kern="1200" cap="none" spc="-5" normalizeH="0" baseline="0" noProof="0">
                <a:ln>
                  <a:noFill/>
                </a:ln>
                <a:solidFill>
                  <a:srgbClr val="FFFFFF"/>
                </a:solidFill>
                <a:effectLst/>
                <a:uLnTx/>
                <a:uFillTx/>
                <a:latin typeface="Arial"/>
                <a:ea typeface="+mn-ea"/>
                <a:cs typeface="Arial"/>
              </a:rPr>
              <a:t>D</a:t>
            </a:r>
            <a:r>
              <a:rPr kumimoji="0" sz="1200" b="1" i="0" u="none" strike="noStrike" kern="1200" cap="none" spc="0" normalizeH="0" baseline="0" noProof="0">
                <a:ln>
                  <a:noFill/>
                </a:ln>
                <a:solidFill>
                  <a:srgbClr val="FFFFFF"/>
                </a:solidFill>
                <a:effectLst/>
                <a:uLnTx/>
                <a:uFillTx/>
                <a:latin typeface="Arial"/>
                <a:ea typeface="+mn-ea"/>
                <a:cs typeface="Arial"/>
              </a:rPr>
              <a:t>-</a:t>
            </a:r>
            <a:r>
              <a:rPr kumimoji="0" sz="1200" b="1" i="0" u="none" strike="noStrike" kern="1200" cap="none" spc="-5" normalizeH="0" baseline="0" noProof="0">
                <a:ln>
                  <a:noFill/>
                </a:ln>
                <a:solidFill>
                  <a:srgbClr val="FFFFFF"/>
                </a:solidFill>
                <a:effectLst/>
                <a:uLnTx/>
                <a:uFillTx/>
                <a:latin typeface="Arial"/>
                <a:ea typeface="+mn-ea"/>
                <a:cs typeface="Arial"/>
              </a:rPr>
              <a:t>19</a:t>
            </a:r>
            <a:endParaRPr kumimoji="0" sz="1200" b="0" i="0" u="none" strike="noStrike" kern="1200" cap="none" spc="0" normalizeH="0" baseline="0" noProof="0">
              <a:ln>
                <a:noFill/>
              </a:ln>
              <a:solidFill>
                <a:prstClr val="black"/>
              </a:solidFill>
              <a:effectLst/>
              <a:uLnTx/>
              <a:uFillTx/>
              <a:latin typeface="Arial"/>
              <a:ea typeface="+mn-ea"/>
              <a:cs typeface="Arial"/>
            </a:endParaRPr>
          </a:p>
        </p:txBody>
      </p:sp>
      <p:pic>
        <p:nvPicPr>
          <p:cNvPr id="4" name="Picture 4" descr="Timeline&#10;&#10;Description automatically generated">
            <a:extLst>
              <a:ext uri="{FF2B5EF4-FFF2-40B4-BE49-F238E27FC236}">
                <a16:creationId xmlns:a16="http://schemas.microsoft.com/office/drawing/2014/main" id="{D6910399-41BE-4793-9B16-C1EDD7C78203}"/>
              </a:ext>
            </a:extLst>
          </p:cNvPr>
          <p:cNvPicPr>
            <a:picLocks noChangeAspect="1"/>
          </p:cNvPicPr>
          <p:nvPr/>
        </p:nvPicPr>
        <p:blipFill>
          <a:blip r:embed="rId4"/>
          <a:stretch>
            <a:fillRect/>
          </a:stretch>
        </p:blipFill>
        <p:spPr>
          <a:xfrm>
            <a:off x="7513608" y="1189290"/>
            <a:ext cx="3620218" cy="483885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en-US"/>
              <a:t>Scope of the TTX</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52780" y="834118"/>
            <a:ext cx="11844148" cy="5465750"/>
          </a:xfrm>
        </p:spPr>
        <p:txBody>
          <a:bodyPr vert="horz" lIns="91440" tIns="45720" rIns="91440" bIns="45720" rtlCol="0" anchor="t">
            <a:noAutofit/>
          </a:bodyPr>
          <a:lstStyle/>
          <a:p>
            <a:pPr marL="0" indent="0">
              <a:spcBef>
                <a:spcPts val="0"/>
              </a:spcBef>
              <a:buNone/>
            </a:pPr>
            <a:r>
              <a:rPr lang="en-GB" sz="2400" dirty="0">
                <a:latin typeface="Helvetica Neue"/>
                <a:ea typeface="DengXian"/>
                <a:cs typeface="Calibri"/>
              </a:rPr>
              <a:t>The scope of this exercise is to </a:t>
            </a:r>
            <a:r>
              <a:rPr lang="en-GB" sz="2400" b="1" dirty="0">
                <a:solidFill>
                  <a:schemeClr val="accent5"/>
                </a:solidFill>
                <a:latin typeface="+mj-lt"/>
                <a:cs typeface="Calibri"/>
              </a:rPr>
              <a:t>discuss planning assumptions </a:t>
            </a:r>
            <a:r>
              <a:rPr lang="en-GB" sz="2400" dirty="0">
                <a:latin typeface="Helvetica Neue"/>
                <a:ea typeface="DengXian"/>
                <a:cs typeface="Calibri"/>
              </a:rPr>
              <a:t>for the </a:t>
            </a:r>
            <a:r>
              <a:rPr lang="en-GB" sz="2400" b="1" dirty="0">
                <a:solidFill>
                  <a:schemeClr val="accent5"/>
                </a:solidFill>
                <a:latin typeface="+mj-lt"/>
                <a:cs typeface="Calibri"/>
              </a:rPr>
              <a:t>targeting,</a:t>
            </a:r>
            <a:r>
              <a:rPr lang="en-GB" sz="2400" dirty="0">
                <a:latin typeface="Helvetica Neue"/>
                <a:ea typeface="DengXian"/>
                <a:cs typeface="Calibri"/>
              </a:rPr>
              <a:t> </a:t>
            </a:r>
            <a:r>
              <a:rPr lang="en-GB" sz="2400" b="1" dirty="0">
                <a:solidFill>
                  <a:schemeClr val="accent5"/>
                </a:solidFill>
                <a:latin typeface="+mj-lt"/>
                <a:cs typeface="Calibri"/>
              </a:rPr>
              <a:t>distribution and communication strategies </a:t>
            </a:r>
            <a:r>
              <a:rPr lang="en-GB" sz="2400" dirty="0">
                <a:latin typeface="Helvetica Neue"/>
                <a:ea typeface="DengXian"/>
                <a:cs typeface="Calibri"/>
              </a:rPr>
              <a:t>that have been developed to support the rollout of COVID-19 vaccines. </a:t>
            </a:r>
            <a:endParaRPr lang="en-GB" sz="2000" dirty="0">
              <a:latin typeface="Avenir Book"/>
              <a:ea typeface="DengXian" panose="02010600030101010101" pitchFamily="2" charset="-122"/>
              <a:cs typeface="Times New Roman (Body CS)"/>
            </a:endParaRPr>
          </a:p>
          <a:p>
            <a:pPr marL="0" lvl="0" indent="0">
              <a:lnSpc>
                <a:spcPct val="100000"/>
              </a:lnSpc>
              <a:spcBef>
                <a:spcPts val="700"/>
              </a:spcBef>
              <a:buClr>
                <a:schemeClr val="tx1"/>
              </a:buClr>
              <a:buSzPct val="100000"/>
              <a:buNone/>
            </a:pPr>
            <a:endParaRPr lang="en-US" sz="2400" b="1" dirty="0">
              <a:solidFill>
                <a:schemeClr val="accent5"/>
              </a:solidFill>
              <a:latin typeface="+mj-lt"/>
              <a:cs typeface="Calibri" panose="020F0502020204030204" pitchFamily="34" charset="0"/>
            </a:endParaRPr>
          </a:p>
          <a:p>
            <a:pPr marL="0" indent="0">
              <a:lnSpc>
                <a:spcPct val="100000"/>
              </a:lnSpc>
              <a:spcBef>
                <a:spcPts val="700"/>
              </a:spcBef>
              <a:buNone/>
            </a:pPr>
            <a:endParaRPr lang="en-US" sz="2400" b="1" dirty="0">
              <a:solidFill>
                <a:srgbClr val="000000"/>
              </a:solidFill>
              <a:latin typeface="Helvetica Neue"/>
              <a:cs typeface="Calibri"/>
            </a:endParaRPr>
          </a:p>
          <a:p>
            <a:pPr marL="0" indent="0">
              <a:lnSpc>
                <a:spcPct val="100000"/>
              </a:lnSpc>
              <a:spcBef>
                <a:spcPts val="700"/>
              </a:spcBef>
              <a:buNone/>
            </a:pPr>
            <a:r>
              <a:rPr lang="en-US" sz="2400" dirty="0">
                <a:solidFill>
                  <a:srgbClr val="000000"/>
                </a:solidFill>
                <a:latin typeface="Helvetica Neue"/>
                <a:cs typeface="Calibri"/>
              </a:rPr>
              <a:t>Through the TTX, participants will: </a:t>
            </a:r>
          </a:p>
          <a:p>
            <a:pPr>
              <a:lnSpc>
                <a:spcPct val="100000"/>
              </a:lnSpc>
              <a:spcBef>
                <a:spcPts val="700"/>
              </a:spcBef>
              <a:buClr>
                <a:schemeClr val="tx1"/>
              </a:buClr>
              <a:buSzPct val="100000"/>
            </a:pPr>
            <a:r>
              <a:rPr lang="en-US" sz="2400" b="1" dirty="0">
                <a:solidFill>
                  <a:schemeClr val="accent5"/>
                </a:solidFill>
                <a:latin typeface="+mj-lt"/>
                <a:cs typeface="Calibri"/>
              </a:rPr>
              <a:t>Review strategies, </a:t>
            </a:r>
            <a:r>
              <a:rPr lang="en-US" sz="2400" dirty="0">
                <a:latin typeface="+mj-lt"/>
                <a:cs typeface="Calibri"/>
              </a:rPr>
              <a:t>particularly identification of target populations and potential vaccination strategies. </a:t>
            </a:r>
            <a:endParaRPr lang="en-US" sz="2400" dirty="0">
              <a:latin typeface="+mj-lt"/>
              <a:cs typeface="Calibri" panose="020F0502020204030204" pitchFamily="34" charset="0"/>
            </a:endParaRPr>
          </a:p>
          <a:p>
            <a:pPr>
              <a:lnSpc>
                <a:spcPct val="100000"/>
              </a:lnSpc>
              <a:spcBef>
                <a:spcPts val="700"/>
              </a:spcBef>
              <a:buClr>
                <a:schemeClr val="tx1"/>
              </a:buClr>
              <a:buSzPct val="100000"/>
            </a:pPr>
            <a:r>
              <a:rPr lang="en-US" sz="2400" b="1" dirty="0">
                <a:solidFill>
                  <a:schemeClr val="accent5"/>
                </a:solidFill>
                <a:latin typeface="+mj-lt"/>
                <a:cs typeface="Calibri"/>
              </a:rPr>
              <a:t>Review the preparation of supply chain and management of health care waste </a:t>
            </a:r>
            <a:r>
              <a:rPr lang="en-US" sz="2400" dirty="0">
                <a:latin typeface="+mj-lt"/>
                <a:cs typeface="Calibri"/>
              </a:rPr>
              <a:t>and capacity for different vaccine scenarios.</a:t>
            </a:r>
          </a:p>
          <a:p>
            <a:pPr>
              <a:lnSpc>
                <a:spcPct val="100000"/>
              </a:lnSpc>
              <a:spcBef>
                <a:spcPts val="700"/>
              </a:spcBef>
              <a:buClr>
                <a:schemeClr val="tx1"/>
              </a:buClr>
              <a:buSzPct val="100000"/>
            </a:pPr>
            <a:r>
              <a:rPr lang="en-US" sz="2400" b="1" dirty="0">
                <a:solidFill>
                  <a:schemeClr val="accent5"/>
                </a:solidFill>
                <a:latin typeface="+mj-lt"/>
                <a:cs typeface="Calibri"/>
              </a:rPr>
              <a:t>Review vaccination acceptance and uptake (demand) and communications </a:t>
            </a:r>
            <a:r>
              <a:rPr lang="en-US" sz="2400" dirty="0">
                <a:latin typeface="+mj-lt"/>
                <a:cs typeface="Calibri"/>
              </a:rPr>
              <a:t>plans. </a:t>
            </a:r>
            <a:endParaRPr lang="en-US" sz="2400" dirty="0">
              <a:latin typeface="+mj-lt"/>
              <a:cs typeface="Calibri" panose="020F0502020204030204" pitchFamily="34" charset="0"/>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en-US" smtClean="0"/>
              <a:t>21 December 2020</a:t>
            </a:fld>
            <a:endParaRPr lang="en-US"/>
          </a:p>
        </p:txBody>
      </p:sp>
    </p:spTree>
    <p:extLst>
      <p:ext uri="{BB962C8B-B14F-4D97-AF65-F5344CB8AC3E}">
        <p14:creationId xmlns:p14="http://schemas.microsoft.com/office/powerpoint/2010/main" val="41773133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en-US"/>
              <a:t>Objectives of the TTX</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393192" y="1017346"/>
            <a:ext cx="10960608" cy="5159617"/>
          </a:xfrm>
        </p:spPr>
        <p:txBody>
          <a:bodyPr vert="horz" lIns="91440" tIns="45720" rIns="91440" bIns="45720" rtlCol="0" anchor="t">
            <a:normAutofit fontScale="92500" lnSpcReduction="20000"/>
          </a:bodyPr>
          <a:lstStyle/>
          <a:p>
            <a:pPr marL="0" lvl="0" indent="0">
              <a:lnSpc>
                <a:spcPct val="150000"/>
              </a:lnSpc>
              <a:spcBef>
                <a:spcPts val="700"/>
              </a:spcBef>
              <a:buClr>
                <a:schemeClr val="tx1"/>
              </a:buClr>
              <a:buSzPct val="100000"/>
              <a:buNone/>
            </a:pPr>
            <a:r>
              <a:rPr lang="en-GB" sz="3200" b="1">
                <a:solidFill>
                  <a:schemeClr val="accent3"/>
                </a:solidFill>
                <a:latin typeface="+mj-lt"/>
                <a:cs typeface="Calibri"/>
              </a:rPr>
              <a:t>Objectives</a:t>
            </a:r>
            <a:endParaRPr lang="en-US" sz="3200">
              <a:solidFill>
                <a:schemeClr val="accent3"/>
              </a:solidFill>
              <a:latin typeface="+mj-lt"/>
              <a:cs typeface="Calibri"/>
            </a:endParaRPr>
          </a:p>
          <a:p>
            <a:pPr marL="457200" lvl="0" indent="-457200">
              <a:lnSpc>
                <a:spcPct val="150000"/>
              </a:lnSpc>
              <a:spcBef>
                <a:spcPts val="0"/>
              </a:spcBef>
              <a:spcAft>
                <a:spcPts val="1200"/>
              </a:spcAft>
              <a:buClr>
                <a:schemeClr val="tx1"/>
              </a:buClr>
              <a:buSzPct val="100000"/>
              <a:buFont typeface="+mj-lt"/>
              <a:buAutoNum type="arabicPeriod"/>
            </a:pPr>
            <a:r>
              <a:rPr lang="en-US">
                <a:latin typeface="+mj-lt"/>
                <a:cs typeface="Calibri"/>
              </a:rPr>
              <a:t>Review the identification of target populations</a:t>
            </a:r>
          </a:p>
          <a:p>
            <a:pPr marL="457200" indent="-457200">
              <a:lnSpc>
                <a:spcPct val="150000"/>
              </a:lnSpc>
              <a:spcBef>
                <a:spcPts val="0"/>
              </a:spcBef>
              <a:spcAft>
                <a:spcPts val="1200"/>
              </a:spcAft>
              <a:buClr>
                <a:schemeClr val="tx1"/>
              </a:buClr>
              <a:buSzPct val="100000"/>
              <a:buFont typeface="+mj-lt"/>
              <a:buAutoNum type="arabicPeriod"/>
            </a:pPr>
            <a:r>
              <a:rPr lang="en-US">
                <a:latin typeface="+mj-lt"/>
                <a:cs typeface="Calibri"/>
              </a:rPr>
              <a:t>Discuss vaccination delivery strategies for potential target populations</a:t>
            </a:r>
          </a:p>
          <a:p>
            <a:pPr marL="457200" indent="-457200">
              <a:lnSpc>
                <a:spcPct val="150000"/>
              </a:lnSpc>
              <a:spcBef>
                <a:spcPts val="0"/>
              </a:spcBef>
              <a:spcAft>
                <a:spcPts val="1200"/>
              </a:spcAft>
              <a:buClr>
                <a:schemeClr val="tx1"/>
              </a:buClr>
              <a:buSzPct val="100000"/>
              <a:buFont typeface="+mj-lt"/>
              <a:buAutoNum type="arabicPeriod"/>
            </a:pPr>
            <a:r>
              <a:rPr lang="en-GB">
                <a:latin typeface="+mj-lt"/>
                <a:cs typeface="Calibri"/>
              </a:rPr>
              <a:t>Review preparation of critical supply chain for vaccine deployment and management of health care waste</a:t>
            </a:r>
          </a:p>
          <a:p>
            <a:pPr marL="457200" marR="0" lvl="0" indent="-457200">
              <a:lnSpc>
                <a:spcPct val="150000"/>
              </a:lnSpc>
              <a:spcBef>
                <a:spcPts val="0"/>
              </a:spcBef>
              <a:spcAft>
                <a:spcPts val="1200"/>
              </a:spcAft>
              <a:buClr>
                <a:schemeClr val="tx1"/>
              </a:buClr>
              <a:buSzPct val="100000"/>
              <a:buFont typeface="+mj-lt"/>
              <a:buAutoNum type="arabicPeriod"/>
            </a:pPr>
            <a:r>
              <a:rPr lang="en-GB">
                <a:latin typeface="+mj-lt"/>
                <a:cs typeface="Calibri"/>
              </a:rPr>
              <a:t>Review vaccine acceptance and uptake (demand) planning</a:t>
            </a:r>
          </a:p>
          <a:p>
            <a:pPr marL="457200" lvl="0" indent="-457200">
              <a:lnSpc>
                <a:spcPct val="150000"/>
              </a:lnSpc>
              <a:spcBef>
                <a:spcPts val="0"/>
              </a:spcBef>
              <a:spcAft>
                <a:spcPts val="1200"/>
              </a:spcAft>
              <a:buClr>
                <a:schemeClr val="tx1"/>
              </a:buClr>
              <a:buSzPct val="100000"/>
              <a:buFont typeface="+mj-lt"/>
              <a:buAutoNum type="arabicPeriod"/>
            </a:pPr>
            <a:r>
              <a:rPr lang="en-US">
                <a:latin typeface="+mj-lt"/>
                <a:cs typeface="Calibri"/>
              </a:rPr>
              <a:t>Identify main challenges for vaccination deployment and implementation in order to enhance the NDVP</a:t>
            </a:r>
          </a:p>
          <a:p>
            <a:pPr>
              <a:spcBef>
                <a:spcPts val="700"/>
              </a:spcBef>
              <a:buClr>
                <a:schemeClr val="tx1"/>
              </a:buClr>
              <a:buSzPct val="100000"/>
            </a:pPr>
            <a:endParaRPr lang="en-US" sz="3200">
              <a:latin typeface="+mj-lt"/>
            </a:endParaRPr>
          </a:p>
          <a:p>
            <a:endParaRPr lang="en-US">
              <a:latin typeface="+mj-lt"/>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en-US" smtClean="0"/>
              <a:t>21 December 2020</a:t>
            </a:fld>
            <a:endParaRPr lang="en-US"/>
          </a:p>
        </p:txBody>
      </p:sp>
    </p:spTree>
    <p:extLst>
      <p:ext uri="{BB962C8B-B14F-4D97-AF65-F5344CB8AC3E}">
        <p14:creationId xmlns:p14="http://schemas.microsoft.com/office/powerpoint/2010/main" val="36200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595959"/>
      </a:dk2>
      <a:lt2>
        <a:srgbClr val="E7E6E6"/>
      </a:lt2>
      <a:accent1>
        <a:srgbClr val="A24B19"/>
      </a:accent1>
      <a:accent2>
        <a:srgbClr val="D86422"/>
      </a:accent2>
      <a:accent3>
        <a:srgbClr val="005D85"/>
      </a:accent3>
      <a:accent4>
        <a:srgbClr val="006A97"/>
      </a:accent4>
      <a:accent5>
        <a:srgbClr val="008FCE"/>
      </a:accent5>
      <a:accent6>
        <a:srgbClr val="9DC3CB"/>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spcBef>
            <a:spcPts val="700"/>
          </a:spcBef>
          <a:buClr>
            <a:srgbClr val="DD8047"/>
          </a:buClr>
          <a:buSzPct val="60000"/>
          <a:defRPr sz="2000" b="1" dirty="0" smtClean="0">
            <a:solidFill>
              <a:srgbClr val="0070C0"/>
            </a:solidFill>
            <a:latin typeface="+mj-lt"/>
            <a:cs typeface="Calibri" panose="020F050202020403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B8C5FCD04D76B4F9E83E1FFDAAD0434" ma:contentTypeVersion="12" ma:contentTypeDescription="Create a new document." ma:contentTypeScope="" ma:versionID="bf8e85f3622c27d67cc3cbd27cc3a127">
  <xsd:schema xmlns:xsd="http://www.w3.org/2001/XMLSchema" xmlns:xs="http://www.w3.org/2001/XMLSchema" xmlns:p="http://schemas.microsoft.com/office/2006/metadata/properties" xmlns:ns2="a1d858d0-9300-440e-863b-088bced39a33" xmlns:ns3="537a4c0a-028d-41b0-9193-6635ca5775f6" targetNamespace="http://schemas.microsoft.com/office/2006/metadata/properties" ma:root="true" ma:fieldsID="dff9a7b1e994b620ba838fd5a29bea04" ns2:_="" ns3:_="">
    <xsd:import namespace="a1d858d0-9300-440e-863b-088bced39a33"/>
    <xsd:import namespace="537a4c0a-028d-41b0-9193-6635ca5775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d858d0-9300-440e-863b-088bced39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7a4c0a-028d-41b0-9193-6635ca5775f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537a4c0a-028d-41b0-9193-6635ca5775f6">
      <UserInfo>
        <DisplayName>VEDRASCO, Liviu</DisplayName>
        <AccountId>31</AccountId>
        <AccountType/>
      </UserInfo>
      <UserInfo>
        <DisplayName>Charles, Denis</DisplayName>
        <AccountId>11</AccountId>
        <AccountType/>
      </UserInfo>
      <UserInfo>
        <DisplayName>BELL, Allan</DisplayName>
        <AccountId>20</AccountId>
        <AccountType/>
      </UserInfo>
      <UserInfo>
        <DisplayName>COPPER, Frederik Anton</DisplayName>
        <AccountId>13</AccountId>
        <AccountType/>
      </UserInfo>
      <UserInfo>
        <DisplayName>GOLDIN, Shoshanna</DisplayName>
        <AccountId>47</AccountId>
        <AccountType/>
      </UserInfo>
      <UserInfo>
        <DisplayName>BAHL, Jhilmil</DisplayName>
        <AccountId>48</AccountId>
        <AccountType/>
      </UserInfo>
      <UserInfo>
        <DisplayName>DESAI, Shalini</DisplayName>
        <AccountId>49</AccountId>
        <AccountType/>
      </UserInfo>
      <UserInfo>
        <DisplayName>CASTRO, Maricel</DisplayName>
        <AccountId>50</AccountId>
        <AccountType/>
      </UserInfo>
      <UserInfo>
        <DisplayName>KONE, Souleymane</DisplayName>
        <AccountId>51</AccountId>
        <AccountType/>
      </UserInfo>
      <UserInfo>
        <DisplayName>Adama Sawadogo (asawadogo@unicef.org)</DisplayName>
        <AccountId>52</AccountId>
        <AccountType/>
      </UserInfo>
      <UserInfo>
        <DisplayName>BALAKRISHNAN, Madhava Ram</DisplayName>
        <AccountId>53</AccountId>
        <AccountType/>
      </UserInfo>
      <UserInfo>
        <DisplayName>FROST, Melinda</DisplayName>
        <AccountId>54</AccountId>
        <AccountType/>
      </UserInfo>
      <UserInfo>
        <DisplayName>Diane Summers (dsummers@unicef.org)</DisplayName>
        <AccountId>55</AccountId>
        <AccountType/>
      </UserInfo>
      <UserInfo>
        <DisplayName>GURUNG, Santosh</DisplayName>
        <AccountId>56</AccountId>
        <AccountType/>
      </UserInfo>
      <UserInfo>
        <DisplayName>CHANG BLANC, Diana</DisplayName>
        <AccountId>57</AccountId>
        <AccountType/>
      </UserInfo>
      <UserInfo>
        <DisplayName>HENAFF, Louise</DisplayName>
        <AccountId>58</AccountId>
        <AccountType/>
      </UserInfo>
      <UserInfo>
        <DisplayName>MOEN, Ann</DisplayName>
        <AccountId>59</AccountId>
        <AccountType/>
      </UserInfo>
      <UserInfo>
        <DisplayName>CHIU DE VAZQUEZ, Cindy Hsin-yi</DisplayName>
        <AccountId>21</AccountId>
        <AccountType/>
      </UserInfo>
      <UserInfo>
        <DisplayName>MAYIGANE, Landry Ndriko</DisplayName>
        <AccountId>23</AccountId>
        <AccountType/>
      </UserInfo>
      <UserInfo>
        <DisplayName>NGUYEN, Thanh Nam</DisplayName>
        <AccountId>18</AccountId>
        <AccountType/>
      </UserInfo>
      <UserInfo>
        <DisplayName>NJENGE, Hilary Kagume</DisplayName>
        <AccountId>19</AccountId>
        <AccountType/>
      </UserInfo>
      <UserInfo>
        <DisplayName>PORTORICO, Mariaisabella</DisplayName>
        <AccountId>12</AccountId>
        <AccountType/>
      </UserInfo>
      <UserInfo>
        <DisplayName>VENTE, Candice</DisplayName>
        <AccountId>14</AccountId>
        <AccountType/>
      </UserInfo>
      <UserInfo>
        <DisplayName>MENNING, Lisa</DisplayName>
        <AccountId>62</AccountId>
        <AccountType/>
      </UserInfo>
    </SharedWithUsers>
  </documentManagement>
</p:properties>
</file>

<file path=customXml/itemProps1.xml><?xml version="1.0" encoding="utf-8"?>
<ds:datastoreItem xmlns:ds="http://schemas.openxmlformats.org/officeDocument/2006/customXml" ds:itemID="{F058DDD0-0FFB-4F57-A737-ADBE5E37092A}">
  <ds:schemaRefs>
    <ds:schemaRef ds:uri="http://schemas.microsoft.com/sharepoint/v3/contenttype/forms"/>
  </ds:schemaRefs>
</ds:datastoreItem>
</file>

<file path=customXml/itemProps2.xml><?xml version="1.0" encoding="utf-8"?>
<ds:datastoreItem xmlns:ds="http://schemas.openxmlformats.org/officeDocument/2006/customXml" ds:itemID="{94A43D36-D8BE-47B1-B9E9-F82B98CE7C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d858d0-9300-440e-863b-088bced39a33"/>
    <ds:schemaRef ds:uri="537a4c0a-028d-41b0-9193-6635ca5775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70A9802-686C-4537-A4EF-3D12C1362DDC}">
  <ds:schemaRefs>
    <ds:schemaRef ds:uri="http://purl.org/dc/terms/"/>
    <ds:schemaRef ds:uri="537a4c0a-028d-41b0-9193-6635ca5775f6"/>
    <ds:schemaRef ds:uri="a1d858d0-9300-440e-863b-088bced39a33"/>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275</TotalTime>
  <Words>2945</Words>
  <Application>Microsoft Office PowerPoint</Application>
  <PresentationFormat>Widescreen</PresentationFormat>
  <Paragraphs>488</Paragraphs>
  <Slides>35</Slides>
  <Notes>22</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35</vt:i4>
      </vt:variant>
    </vt:vector>
  </HeadingPairs>
  <TitlesOfParts>
    <vt:vector size="48" baseType="lpstr">
      <vt:lpstr>Arial</vt:lpstr>
      <vt:lpstr>Arial Black</vt:lpstr>
      <vt:lpstr>Avenir Book</vt:lpstr>
      <vt:lpstr>Calibri</vt:lpstr>
      <vt:lpstr>Courier New</vt:lpstr>
      <vt:lpstr>Helvetica Neue</vt:lpstr>
      <vt:lpstr>Myriad Pro</vt:lpstr>
      <vt:lpstr>Myriad Pro Cond</vt:lpstr>
      <vt:lpstr>Roboto</vt:lpstr>
      <vt:lpstr>Symbol</vt:lpstr>
      <vt:lpstr>Office Theme</vt:lpstr>
      <vt:lpstr>2_Office Theme</vt:lpstr>
      <vt:lpstr>1_Office Theme</vt:lpstr>
      <vt:lpstr>NOVEL CORONAVIRUS  (COVID-19)</vt:lpstr>
      <vt:lpstr>Suggested Agenda</vt:lpstr>
      <vt:lpstr>Guiding Preparedness and Response</vt:lpstr>
      <vt:lpstr>Latest WHO Situation Report</vt:lpstr>
      <vt:lpstr>Background - COVAX</vt:lpstr>
      <vt:lpstr>What is a Table-Top Exercise (TTX)?</vt:lpstr>
      <vt:lpstr>Design &amp; Purpose</vt:lpstr>
      <vt:lpstr>Scope of the TTX</vt:lpstr>
      <vt:lpstr>Objectives of the TTX</vt:lpstr>
      <vt:lpstr>Exercise management team</vt:lpstr>
      <vt:lpstr>Rules of the TTX</vt:lpstr>
      <vt:lpstr>Table-Top Exercise: How to Play</vt:lpstr>
      <vt:lpstr>Questions</vt:lpstr>
      <vt:lpstr>NOVEL CORONAVIRUS  (COVID-19)   </vt:lpstr>
      <vt:lpstr>Scenario Session 1a</vt:lpstr>
      <vt:lpstr>Discussion Session 1a</vt:lpstr>
      <vt:lpstr>Scenario &amp; Discussion Session 1b</vt:lpstr>
      <vt:lpstr>Scenario Session 2</vt:lpstr>
      <vt:lpstr>Discussion Session 2</vt:lpstr>
      <vt:lpstr>Break</vt:lpstr>
      <vt:lpstr>Scenario Session 3</vt:lpstr>
      <vt:lpstr>Discussion Session 3</vt:lpstr>
      <vt:lpstr>Scenario Session 4</vt:lpstr>
      <vt:lpstr>Discussion Session 4</vt:lpstr>
      <vt:lpstr>Hot-Wash</vt:lpstr>
      <vt:lpstr>PowerPoint Presentation</vt:lpstr>
      <vt:lpstr>Agenda part 2</vt:lpstr>
      <vt:lpstr>COVID-19 NDVP</vt:lpstr>
      <vt:lpstr>Strengths and gaps analysis</vt:lpstr>
      <vt:lpstr>Break</vt:lpstr>
      <vt:lpstr>Action Plan</vt:lpstr>
      <vt:lpstr>Consolidation</vt:lpstr>
      <vt:lpstr>Participants’ feedback form</vt:lpstr>
      <vt:lpstr>Next steps and wrap up</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 CORONAVIRUS  (2019-nCoV)</dc:title>
  <dc:creator>Denis Charles</dc:creator>
  <cp:lastModifiedBy>COPPER, Frederik Anton</cp:lastModifiedBy>
  <cp:revision>1</cp:revision>
  <dcterms:created xsi:type="dcterms:W3CDTF">2020-01-31T13:21:16Z</dcterms:created>
  <dcterms:modified xsi:type="dcterms:W3CDTF">2020-12-21T14:10:28Z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0x0101004B8C5FCD04D76B4F9E83E1FFDAAD0434</vt:lpwstr>
  </property>
</Properties>
</file>